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handoutMasterIdLst>
    <p:handoutMasterId r:id="rId27"/>
  </p:handoutMasterIdLst>
  <p:sldIdLst>
    <p:sldId id="602" r:id="rId2"/>
    <p:sldId id="606" r:id="rId3"/>
    <p:sldId id="607" r:id="rId4"/>
    <p:sldId id="629" r:id="rId5"/>
    <p:sldId id="611" r:id="rId6"/>
    <p:sldId id="612" r:id="rId7"/>
    <p:sldId id="613" r:id="rId8"/>
    <p:sldId id="615" r:id="rId9"/>
    <p:sldId id="614" r:id="rId10"/>
    <p:sldId id="616" r:id="rId11"/>
    <p:sldId id="617" r:id="rId12"/>
    <p:sldId id="618" r:id="rId13"/>
    <p:sldId id="593" r:id="rId14"/>
    <p:sldId id="620" r:id="rId15"/>
    <p:sldId id="619" r:id="rId16"/>
    <p:sldId id="623" r:id="rId17"/>
    <p:sldId id="621" r:id="rId18"/>
    <p:sldId id="622" r:id="rId19"/>
    <p:sldId id="624" r:id="rId20"/>
    <p:sldId id="625" r:id="rId21"/>
    <p:sldId id="626" r:id="rId22"/>
    <p:sldId id="627" r:id="rId23"/>
    <p:sldId id="628" r:id="rId24"/>
    <p:sldId id="605" r:id="rId25"/>
  </p:sldIdLst>
  <p:sldSz cx="9144000" cy="5143500" type="screen16x9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738"/>
    <a:srgbClr val="817B41"/>
    <a:srgbClr val="808DAD"/>
    <a:srgbClr val="98AA83"/>
    <a:srgbClr val="ADC298"/>
    <a:srgbClr val="526B80"/>
    <a:srgbClr val="95A6C9"/>
    <a:srgbClr val="536C81"/>
    <a:srgbClr val="24621A"/>
    <a:srgbClr val="007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7"/>
    <p:restoredTop sz="72385" autoAdjust="0"/>
  </p:normalViewPr>
  <p:slideViewPr>
    <p:cSldViewPr snapToGrid="0">
      <p:cViewPr varScale="1">
        <p:scale>
          <a:sx n="117" d="100"/>
          <a:sy n="117" d="100"/>
        </p:scale>
        <p:origin x="978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992" y="-96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pPr>
              <a:defRPr/>
            </a:pPr>
            <a:fld id="{517BCE2F-D61D-4E62-9703-CE4355CD4BE1}" type="datetimeFigureOut">
              <a:rPr lang="en-US"/>
              <a:pPr>
                <a:defRPr/>
              </a:pPr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pPr>
              <a:defRPr/>
            </a:pPr>
            <a:fld id="{DF89C0AE-FA5D-4CAC-A347-B98AF004D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661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pPr>
              <a:defRPr/>
            </a:pPr>
            <a:fld id="{D1A9F68A-0DBD-43D5-954F-5B0E34CD104D}" type="datetimeFigureOut">
              <a:rPr lang="en-US"/>
              <a:pPr>
                <a:defRPr/>
              </a:pPr>
              <a:t>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pPr>
              <a:defRPr/>
            </a:pPr>
            <a:fld id="{1B3FFB0F-448F-4553-814C-95956908C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938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3FFB0F-448F-4553-814C-95956908CAC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of 26 January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2021</a:t>
            </a:r>
          </a:p>
          <a:p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Active/Published Standards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553 PES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stds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of 1225 total SA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Stds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-- 45%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 PARs (projects):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354 PES PARs out of 948 total SA PARs -- 37% of the PARs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3FFB0F-448F-4553-814C-95956908CAC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5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3FFB0F-448F-4553-814C-95956908CAC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7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40606"/>
            <a:ext cx="8229600" cy="6167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05000" y="485775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5B8F1-32C4-4FA6-8475-9736D3D6E897}" type="datetime1">
              <a:rPr lang="en-US"/>
              <a:pPr>
                <a:defRPr/>
              </a:pPr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4800" y="4857750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0"/>
            <a:ext cx="22098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7C20E-1F2E-4809-B9E2-100F2AADB4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38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4767263"/>
            <a:ext cx="4572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3F67-2221-4A6C-A554-369E8559BB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5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380642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9363A-8EF7-4FF5-8770-A37D92B16B0D}" type="datetime1">
              <a:rPr lang="en-US"/>
              <a:pPr>
                <a:defRPr/>
              </a:pPr>
              <a:t>1/26/2021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F8EDC-486C-486D-91C3-F0BB61E194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9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3CE0F-17B5-434F-9324-CAC3103EE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4764140"/>
            <a:ext cx="37072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A3AB0-568C-0847-866D-38BE6B4828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99E7F0-95C2-624D-AB85-D40864A507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2965" y="4764140"/>
            <a:ext cx="950976" cy="275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AED4DC-7A6B-624A-A25D-A7E877DE5BB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4350" y="4506723"/>
            <a:ext cx="720657" cy="533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0DDBA5-B2DA-024D-AC52-4811294B83A1}"/>
              </a:ext>
            </a:extLst>
          </p:cNvPr>
          <p:cNvCxnSpPr>
            <a:cxnSpLocks/>
          </p:cNvCxnSpPr>
          <p:nvPr userDrawn="1"/>
        </p:nvCxnSpPr>
        <p:spPr>
          <a:xfrm>
            <a:off x="2280744" y="4930259"/>
            <a:ext cx="6329855" cy="0"/>
          </a:xfrm>
          <a:prstGeom prst="line">
            <a:avLst/>
          </a:prstGeom>
          <a:ln>
            <a:solidFill>
              <a:srgbClr val="4E7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BB1FB9B-0E3E-944A-B98C-68403A901C19}"/>
              </a:ext>
            </a:extLst>
          </p:cNvPr>
          <p:cNvSpPr/>
          <p:nvPr userDrawn="1"/>
        </p:nvSpPr>
        <p:spPr>
          <a:xfrm>
            <a:off x="0" y="0"/>
            <a:ext cx="9144000" cy="438150"/>
          </a:xfrm>
          <a:prstGeom prst="rect">
            <a:avLst/>
          </a:prstGeom>
          <a:solidFill>
            <a:srgbClr val="4E7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4D7411-0DD1-E642-80C9-18B20D542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386250" cy="438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133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night, building, light&#10;&#10;Description automatically generated">
            <a:extLst>
              <a:ext uri="{FF2B5EF4-FFF2-40B4-BE49-F238E27FC236}">
                <a16:creationId xmlns:a16="http://schemas.microsoft.com/office/drawing/2014/main" id="{F945730B-66B0-874C-97BD-88D7FCE68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0"/>
            <a:ext cx="9144000" cy="5143500"/>
          </a:xfrm>
          <a:prstGeom prst="rect">
            <a:avLst/>
          </a:prstGeom>
        </p:spPr>
      </p:pic>
      <p:sp>
        <p:nvSpPr>
          <p:cNvPr id="17" name="Subtitle 16">
            <a:extLst>
              <a:ext uri="{FF2B5EF4-FFF2-40B4-BE49-F238E27FC236}">
                <a16:creationId xmlns:a16="http://schemas.microsoft.com/office/drawing/2014/main" id="{710DE4AD-19D9-E74E-B7C5-907D7B349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520" y="3838725"/>
            <a:ext cx="6400800" cy="8188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Presenter Name &amp; Title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0AC68-A53E-4746-B284-4070CE298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2964"/>
            <a:ext cx="8686800" cy="968794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IEEE Power &amp; Energy Society</a:t>
            </a:r>
            <a:endParaRPr lang="en-US" sz="48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BF55E1-C29E-2D40-A097-0A1A3459BF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1" y="4248150"/>
            <a:ext cx="990600" cy="691116"/>
          </a:xfrm>
          <a:prstGeom prst="rect">
            <a:avLst/>
          </a:prstGeom>
        </p:spPr>
      </p:pic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5EE1A8E2-E560-DF4E-8D34-0B9899DE36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322" y="4568874"/>
            <a:ext cx="1100857" cy="32108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3F4B57A-4CD0-3A4B-8448-5F511EA58C20}"/>
              </a:ext>
            </a:extLst>
          </p:cNvPr>
          <p:cNvSpPr txBox="1">
            <a:spLocks/>
          </p:cNvSpPr>
          <p:nvPr/>
        </p:nvSpPr>
        <p:spPr>
          <a:xfrm>
            <a:off x="152400" y="1120515"/>
            <a:ext cx="8686800" cy="430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Vision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2021</a:t>
            </a:r>
            <a:endParaRPr lang="en-US" sz="48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847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PES Technical Community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Shape 283">
            <a:extLst>
              <a:ext uri="{FF2B5EF4-FFF2-40B4-BE49-F238E27FC236}">
                <a16:creationId xmlns:a16="http://schemas.microsoft.com/office/drawing/2014/main" id="{166A27AF-2329-2D46-8A78-27C04E5318A0}"/>
              </a:ext>
            </a:extLst>
          </p:cNvPr>
          <p:cNvSpPr txBox="1">
            <a:spLocks/>
          </p:cNvSpPr>
          <p:nvPr/>
        </p:nvSpPr>
        <p:spPr>
          <a:xfrm>
            <a:off x="224350" y="666750"/>
            <a:ext cx="4186002" cy="3657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Analytic Methods for Power Systems 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Electric Machinery 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Energy Development and Power Generation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Energy Storage and Stationary Battery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Insulated Conductors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Nuclear Power Engineering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Power System Communications and Cybersecurity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Power System Dynamic Performance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Power System Instrumentation and Measurements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Power System Operations, Planning </a:t>
            </a:r>
            <a:b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</a:b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and Economics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endParaRPr lang="en-US" sz="1600" dirty="0">
              <a:latin typeface="Calibri" panose="020F0502020204030204" pitchFamily="34" charset="0"/>
              <a:ea typeface="Formata Light"/>
              <a:cs typeface="Calibri" panose="020F0502020204030204" pitchFamily="34" charset="0"/>
              <a:sym typeface="Formata Light"/>
            </a:endParaRPr>
          </a:p>
        </p:txBody>
      </p:sp>
      <p:sp>
        <p:nvSpPr>
          <p:cNvPr id="37" name="Shape 284">
            <a:extLst>
              <a:ext uri="{FF2B5EF4-FFF2-40B4-BE49-F238E27FC236}">
                <a16:creationId xmlns:a16="http://schemas.microsoft.com/office/drawing/2014/main" id="{D1D348B4-7CE7-0949-9216-3365BAF8C444}"/>
              </a:ext>
            </a:extLst>
          </p:cNvPr>
          <p:cNvSpPr/>
          <p:nvPr/>
        </p:nvSpPr>
        <p:spPr>
          <a:xfrm>
            <a:off x="4729397" y="666750"/>
            <a:ext cx="4186003" cy="2331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Power System Planning and Implementation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Power System Relaying and Control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lang="en-US" sz="1600" dirty="0">
                <a:latin typeface="Calibri" panose="020F0502020204030204" pitchFamily="34" charset="0"/>
                <a:ea typeface="Formata Light"/>
                <a:cs typeface="Calibri" panose="020F0502020204030204" pitchFamily="34" charset="0"/>
                <a:sym typeface="Formata Light"/>
              </a:rPr>
              <a:t>Smart Buildings, Loads and Customer Systems</a:t>
            </a:r>
          </a:p>
          <a:p>
            <a:pPr marL="285750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Substations Committee </a:t>
            </a:r>
            <a:endParaRPr sz="16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Surge Protective Devices</a:t>
            </a:r>
            <a:endParaRPr sz="16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Switchgear </a:t>
            </a:r>
            <a:endParaRPr sz="16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Transformers </a:t>
            </a:r>
            <a:endParaRPr sz="16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Transmission and Distribution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B715D4D-E0B1-F544-8964-2C525C1FA5D2}"/>
              </a:ext>
            </a:extLst>
          </p:cNvPr>
          <p:cNvSpPr txBox="1">
            <a:spLocks/>
          </p:cNvSpPr>
          <p:nvPr/>
        </p:nvSpPr>
        <p:spPr bwMode="auto">
          <a:xfrm>
            <a:off x="4729397" y="3139615"/>
            <a:ext cx="2882245" cy="4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Coordinating Committees:</a:t>
            </a:r>
            <a:endParaRPr lang="en-US" sz="1400" dirty="0"/>
          </a:p>
        </p:txBody>
      </p:sp>
      <p:sp>
        <p:nvSpPr>
          <p:cNvPr id="39" name="Shape 284">
            <a:extLst>
              <a:ext uri="{FF2B5EF4-FFF2-40B4-BE49-F238E27FC236}">
                <a16:creationId xmlns:a16="http://schemas.microsoft.com/office/drawing/2014/main" id="{52FB257E-8A6A-AB44-875E-8E9283756D4B}"/>
              </a:ext>
            </a:extLst>
          </p:cNvPr>
          <p:cNvSpPr/>
          <p:nvPr/>
        </p:nvSpPr>
        <p:spPr>
          <a:xfrm>
            <a:off x="4746886" y="3493353"/>
            <a:ext cx="39624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Intelligent Grid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Emerging Technologies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Marine Systems </a:t>
            </a:r>
            <a:endParaRPr sz="16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1600">
                <a:latin typeface="Formata Light"/>
                <a:ea typeface="Formata Light"/>
                <a:cs typeface="Formata Light"/>
                <a:sym typeface="Formata Light"/>
              </a:defRPr>
            </a:pP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Wind and Solar Power</a:t>
            </a:r>
          </a:p>
        </p:txBody>
      </p:sp>
    </p:spTree>
    <p:extLst>
      <p:ext uri="{BB962C8B-B14F-4D97-AF65-F5344CB8AC3E}">
        <p14:creationId xmlns:p14="http://schemas.microsoft.com/office/powerpoint/2010/main" val="3974997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IEEE Standards Development Lifecycle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8CE9DC-B6E9-A549-BD87-EB0E4EA0E3AD}"/>
              </a:ext>
            </a:extLst>
          </p:cNvPr>
          <p:cNvSpPr/>
          <p:nvPr/>
        </p:nvSpPr>
        <p:spPr>
          <a:xfrm>
            <a:off x="241955" y="828831"/>
            <a:ext cx="35508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Standards are developed using a time-tested, effective and trusted process that is easily explained in a six stage lifecycle </a:t>
            </a:r>
            <a:r>
              <a:rPr lang="en-US" sz="2400" b="1" dirty="0" smtClean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diagram</a:t>
            </a:r>
          </a:p>
          <a:p>
            <a:endParaRPr lang="en-US" sz="2400" b="1" dirty="0">
              <a:solidFill>
                <a:srgbClr val="4E77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rgbClr val="4E7738"/>
                </a:solidFill>
                <a:latin typeface="Calibri" charset="0"/>
              </a:rPr>
              <a:t>45</a:t>
            </a:r>
            <a:r>
              <a:rPr lang="en-US" sz="2400" b="1" dirty="0">
                <a:solidFill>
                  <a:srgbClr val="4E7738"/>
                </a:solidFill>
                <a:latin typeface="Calibri" charset="0"/>
              </a:rPr>
              <a:t>%+ IEEE Standards are Created by PES </a:t>
            </a:r>
            <a:r>
              <a:rPr lang="en-US" sz="2400" b="1" dirty="0" smtClean="0">
                <a:solidFill>
                  <a:srgbClr val="4E7738"/>
                </a:solidFill>
                <a:latin typeface="Calibri" charset="0"/>
              </a:rPr>
              <a:t>Technical Committees</a:t>
            </a:r>
            <a:endParaRPr lang="en-US" sz="2400" b="1" dirty="0">
              <a:solidFill>
                <a:srgbClr val="4E77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3D529C-CF82-6A4D-AE94-0C1E4D26D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1" y="819150"/>
            <a:ext cx="4495800" cy="32675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AB3C03-6707-A34F-B465-20B3B85A7324}"/>
              </a:ext>
            </a:extLst>
          </p:cNvPr>
          <p:cNvSpPr/>
          <p:nvPr/>
        </p:nvSpPr>
        <p:spPr>
          <a:xfrm>
            <a:off x="5181600" y="4157513"/>
            <a:ext cx="3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4E7738"/>
                </a:solidFill>
                <a:latin typeface="Calibri"/>
              </a:rPr>
              <a:t>Get Involved. Visit: </a:t>
            </a:r>
            <a:r>
              <a:rPr lang="en-US" sz="1200" b="1" dirty="0" err="1">
                <a:solidFill>
                  <a:srgbClr val="4E7738"/>
                </a:solidFill>
                <a:latin typeface="Calibri"/>
              </a:rPr>
              <a:t>standards.ieee.org</a:t>
            </a:r>
            <a:r>
              <a:rPr lang="en-US" sz="1200" b="1" dirty="0">
                <a:solidFill>
                  <a:srgbClr val="4E7738"/>
                </a:solidFill>
                <a:latin typeface="Calibri"/>
              </a:rPr>
              <a:t>/</a:t>
            </a:r>
            <a:r>
              <a:rPr lang="en-US" sz="1200" b="1" dirty="0" err="1">
                <a:solidFill>
                  <a:srgbClr val="4E7738"/>
                </a:solidFill>
                <a:latin typeface="Calibri"/>
              </a:rPr>
              <a:t>getinvolved</a:t>
            </a:r>
            <a:endParaRPr lang="en-US" sz="1200" b="1" dirty="0">
              <a:solidFill>
                <a:srgbClr val="4E77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3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Stay Technically Proficient with PES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ED3BB2-EDDB-FE40-B1E3-C3E641C5830A}"/>
              </a:ext>
            </a:extLst>
          </p:cNvPr>
          <p:cNvSpPr/>
          <p:nvPr/>
        </p:nvSpPr>
        <p:spPr>
          <a:xfrm>
            <a:off x="447675" y="3747532"/>
            <a:ext cx="1828800" cy="489923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Online Webinars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&amp; Tutorials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6C8F2E-B770-C541-BC04-1E48AE07AB08}"/>
              </a:ext>
            </a:extLst>
          </p:cNvPr>
          <p:cNvSpPr/>
          <p:nvPr/>
        </p:nvSpPr>
        <p:spPr>
          <a:xfrm>
            <a:off x="6696075" y="3747532"/>
            <a:ext cx="2142872" cy="489923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Plain Talk Basic Courses for Industry Novice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2ACB04-E26F-314A-B69F-AD6353B2D8AA}"/>
              </a:ext>
            </a:extLst>
          </p:cNvPr>
          <p:cNvSpPr/>
          <p:nvPr/>
        </p:nvSpPr>
        <p:spPr>
          <a:xfrm>
            <a:off x="2531163" y="3747532"/>
            <a:ext cx="1828800" cy="542369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On-site Training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&amp; Workshops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39D7A7-BE18-3D41-B2FC-44BA89AB6998}"/>
              </a:ext>
            </a:extLst>
          </p:cNvPr>
          <p:cNvSpPr/>
          <p:nvPr/>
        </p:nvSpPr>
        <p:spPr>
          <a:xfrm>
            <a:off x="4612587" y="3747532"/>
            <a:ext cx="1969864" cy="489924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Practice-Oriented Technical Journal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92D520-F62B-A94E-AEA4-4A25092208E5}"/>
              </a:ext>
            </a:extLst>
          </p:cNvPr>
          <p:cNvSpPr/>
          <p:nvPr/>
        </p:nvSpPr>
        <p:spPr>
          <a:xfrm>
            <a:off x="492461" y="478281"/>
            <a:ext cx="6053860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PES is deploying significant resources for training and lifelong learning activities for our practicing engineer members. Many resources are eligible for CEUs PDHs!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9155BDE1-F1BC-0646-BBF7-63D534D95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63" y="2019525"/>
            <a:ext cx="1630019" cy="1667234"/>
          </a:xfrm>
          <a:prstGeom prst="rect">
            <a:avLst/>
          </a:prstGeom>
        </p:spPr>
      </p:pic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30612E-6EC6-D141-9499-70F4FEEEA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84" y="2024843"/>
            <a:ext cx="2132525" cy="1543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25" y="2040258"/>
            <a:ext cx="1743148" cy="1642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654" y="2019525"/>
            <a:ext cx="1405713" cy="1716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950" y="442807"/>
            <a:ext cx="23050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77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9C69A-FCE6-1E4A-AD81-1B674FCC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5113" y="4255218"/>
            <a:ext cx="370723" cy="274637"/>
          </a:xfrm>
        </p:spPr>
        <p:txBody>
          <a:bodyPr/>
          <a:lstStyle/>
          <a:p>
            <a:pPr>
              <a:defRPr/>
            </a:pPr>
            <a:fld id="{2FFE4B61-D119-4C2A-B0FD-8BB9E4349C8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A9E9A37-A393-B44C-B362-1E6825A7B622}"/>
              </a:ext>
            </a:extLst>
          </p:cNvPr>
          <p:cNvSpPr txBox="1">
            <a:spLocks/>
          </p:cNvSpPr>
          <p:nvPr/>
        </p:nvSpPr>
        <p:spPr>
          <a:xfrm>
            <a:off x="224350" y="0"/>
            <a:ext cx="8843450" cy="4381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Everything You Need IN ONE PLACE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BEAD90-C90E-2049-BA1A-17EAEBFC7999}"/>
              </a:ext>
            </a:extLst>
          </p:cNvPr>
          <p:cNvSpPr/>
          <p:nvPr/>
        </p:nvSpPr>
        <p:spPr>
          <a:xfrm>
            <a:off x="228600" y="551533"/>
            <a:ext cx="4525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the IEEE PES Resource Center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889D2D-2232-8E4D-9F98-8F4E725B5986}"/>
              </a:ext>
            </a:extLst>
          </p:cNvPr>
          <p:cNvSpPr/>
          <p:nvPr/>
        </p:nvSpPr>
        <p:spPr>
          <a:xfrm>
            <a:off x="224351" y="1013198"/>
            <a:ext cx="4159924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IEEE PES Resource Center is the most extensive library in the world devoted exclusively to the power and energy industry. You don’t have to be a PES member to access the Resource Center’s vast array of industry oriented content, which is available to assist in your research, presentations, or academic programs, and benefit your professional development!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9F6FD3-9FBA-3A4F-BE1D-099E1F816C3D}"/>
              </a:ext>
            </a:extLst>
          </p:cNvPr>
          <p:cNvSpPr txBox="1">
            <a:spLocks/>
          </p:cNvSpPr>
          <p:nvPr/>
        </p:nvSpPr>
        <p:spPr bwMode="auto">
          <a:xfrm>
            <a:off x="224350" y="2191224"/>
            <a:ext cx="2809520" cy="36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/>
              <a:t>resourcecenter.ieee.pes.org</a:t>
            </a:r>
            <a:endParaRPr lang="en-US" sz="1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B6914D-B122-6444-BAB2-5A6B90F519D5}"/>
              </a:ext>
            </a:extLst>
          </p:cNvPr>
          <p:cNvSpPr txBox="1">
            <a:spLocks/>
          </p:cNvSpPr>
          <p:nvPr/>
        </p:nvSpPr>
        <p:spPr>
          <a:xfrm>
            <a:off x="5441277" y="3025506"/>
            <a:ext cx="3335854" cy="12297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Register for live educational events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Watch Video Tutorials &amp; Archived Webinars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Update Your License with CEU/PDH credits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Download Full PES Magazines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Access Conference Videos &amp; Presentations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Download Complete Technical Reports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AB5CA0-6F8E-3C41-96DE-27A538F50735}"/>
              </a:ext>
            </a:extLst>
          </p:cNvPr>
          <p:cNvSpPr/>
          <p:nvPr/>
        </p:nvSpPr>
        <p:spPr>
          <a:xfrm>
            <a:off x="5423109" y="2730785"/>
            <a:ext cx="3125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C00000"/>
              </a:buClr>
              <a:buFont typeface="Arial" charset="0"/>
              <a:buNone/>
            </a:pPr>
            <a:r>
              <a:rPr lang="en-US" sz="16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Earn Continuing Education Credits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3AD60E-CB58-6D4D-89F8-F6AB6AAB5B26}"/>
              </a:ext>
            </a:extLst>
          </p:cNvPr>
          <p:cNvSpPr/>
          <p:nvPr/>
        </p:nvSpPr>
        <p:spPr>
          <a:xfrm>
            <a:off x="308837" y="2778830"/>
            <a:ext cx="2304541" cy="15387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E773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22E88F-00DE-A44D-8480-FCD813C7F97E}"/>
              </a:ext>
            </a:extLst>
          </p:cNvPr>
          <p:cNvSpPr/>
          <p:nvPr/>
        </p:nvSpPr>
        <p:spPr>
          <a:xfrm>
            <a:off x="416286" y="2892803"/>
            <a:ext cx="2083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rgbClr val="C00000"/>
              </a:buClr>
              <a:buFont typeface="Arial" charset="0"/>
              <a:buNone/>
            </a:pPr>
            <a:r>
              <a:rPr lang="en-US" sz="1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PES MEMBER ACCESS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A42327-90B8-BF4A-BC44-A795A9E2E1D7}"/>
              </a:ext>
            </a:extLst>
          </p:cNvPr>
          <p:cNvSpPr/>
          <p:nvPr/>
        </p:nvSpPr>
        <p:spPr>
          <a:xfrm>
            <a:off x="513025" y="3153008"/>
            <a:ext cx="188965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Most materials in the PES Resource Center are free to society members – an important member benefit.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DA8E3B-934C-C74F-8E29-4B686570204E}"/>
              </a:ext>
            </a:extLst>
          </p:cNvPr>
          <p:cNvSpPr/>
          <p:nvPr/>
        </p:nvSpPr>
        <p:spPr>
          <a:xfrm>
            <a:off x="2732954" y="2774312"/>
            <a:ext cx="2304541" cy="15387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E773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B9E197-A1C7-2846-8F8C-94FB06A22204}"/>
              </a:ext>
            </a:extLst>
          </p:cNvPr>
          <p:cNvSpPr/>
          <p:nvPr/>
        </p:nvSpPr>
        <p:spPr>
          <a:xfrm>
            <a:off x="2732953" y="2888285"/>
            <a:ext cx="23045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rgbClr val="C00000"/>
              </a:buClr>
              <a:buFont typeface="Arial" charset="0"/>
              <a:buNone/>
            </a:pPr>
            <a:r>
              <a:rPr lang="en-US" sz="1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NON-PES MEMBER ACCESS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2560B8-8D2F-8345-B90E-642983BE0500}"/>
              </a:ext>
            </a:extLst>
          </p:cNvPr>
          <p:cNvSpPr/>
          <p:nvPr/>
        </p:nvSpPr>
        <p:spPr>
          <a:xfrm>
            <a:off x="2775258" y="3148490"/>
            <a:ext cx="221992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Discounted prices, for IEEE members, are listed for each product. Non-members also have access to all the products on the IEEE PES Resource Center.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685" y="138386"/>
            <a:ext cx="3297038" cy="25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61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Engaging Academic Community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7BF636-E83D-3349-B910-55D64800DD8D}"/>
              </a:ext>
            </a:extLst>
          </p:cNvPr>
          <p:cNvGrpSpPr/>
          <p:nvPr/>
        </p:nvGrpSpPr>
        <p:grpSpPr>
          <a:xfrm>
            <a:off x="914400" y="685093"/>
            <a:ext cx="7239000" cy="3773314"/>
            <a:chOff x="762000" y="703050"/>
            <a:chExt cx="7239000" cy="377331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93252E-442B-3946-9513-02431861D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1602" y="703050"/>
              <a:ext cx="2442006" cy="1635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C58B53B-E8EA-5F44-A6C7-EAD891967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1602" y="2817953"/>
              <a:ext cx="2442006" cy="15703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1322A2-4DCC-0443-83DD-66509309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515" y="2795169"/>
              <a:ext cx="2442005" cy="161603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B2EC9DE-A1FD-BB4A-8609-F2EB3A8CC7DB}"/>
                </a:ext>
              </a:extLst>
            </p:cNvPr>
            <p:cNvSpPr/>
            <p:nvPr/>
          </p:nvSpPr>
          <p:spPr>
            <a:xfrm>
              <a:off x="4800600" y="2034802"/>
              <a:ext cx="3200400" cy="536948"/>
            </a:xfrm>
            <a:prstGeom prst="rect">
              <a:avLst/>
            </a:prstGeom>
            <a:solidFill>
              <a:srgbClr val="4E7738"/>
            </a:solidFill>
          </p:spPr>
          <p:txBody>
            <a:bodyPr wrap="square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Sharing Ideas with Peers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4BABD0-E89E-8842-A8A9-F2459B0750B0}"/>
                </a:ext>
              </a:extLst>
            </p:cNvPr>
            <p:cNvSpPr/>
            <p:nvPr/>
          </p:nvSpPr>
          <p:spPr>
            <a:xfrm>
              <a:off x="762000" y="3939416"/>
              <a:ext cx="3200400" cy="536948"/>
            </a:xfrm>
            <a:prstGeom prst="rect">
              <a:avLst/>
            </a:prstGeom>
            <a:solidFill>
              <a:srgbClr val="4E7738"/>
            </a:solidFill>
          </p:spPr>
          <p:txBody>
            <a:bodyPr wrap="square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Posters Presentations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9A5F7A-90C8-634A-A442-FC1440565175}"/>
                </a:ext>
              </a:extLst>
            </p:cNvPr>
            <p:cNvSpPr/>
            <p:nvPr/>
          </p:nvSpPr>
          <p:spPr>
            <a:xfrm>
              <a:off x="4800600" y="3939416"/>
              <a:ext cx="3200400" cy="536948"/>
            </a:xfrm>
            <a:prstGeom prst="rect">
              <a:avLst/>
            </a:prstGeom>
            <a:solidFill>
              <a:srgbClr val="4E7738"/>
            </a:solidFill>
          </p:spPr>
          <p:txBody>
            <a:bodyPr wrap="square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Standards Development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4A61583-EEDF-DC49-B141-D59365A4CD78}"/>
                </a:ext>
              </a:extLst>
            </p:cNvPr>
            <p:cNvGrpSpPr/>
            <p:nvPr/>
          </p:nvGrpSpPr>
          <p:grpSpPr>
            <a:xfrm>
              <a:off x="1017401" y="795338"/>
              <a:ext cx="2747073" cy="1657992"/>
              <a:chOff x="916649" y="763086"/>
              <a:chExt cx="3099350" cy="187060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9D02519-F082-6A4C-BEEF-5D59B4110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34600" y="763086"/>
                <a:ext cx="1305845" cy="16545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D08396F-C682-C64D-A3E3-BFD5F67FC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373990">
                <a:off x="916649" y="979099"/>
                <a:ext cx="1330009" cy="16545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518F94C-A3A7-7C41-8EA4-6EFA7F2EE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7602">
                <a:off x="2740786" y="973057"/>
                <a:ext cx="1275213" cy="16545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0044D62-DA10-404E-B229-1483D7CE523F}"/>
                </a:ext>
              </a:extLst>
            </p:cNvPr>
            <p:cNvSpPr/>
            <p:nvPr/>
          </p:nvSpPr>
          <p:spPr>
            <a:xfrm>
              <a:off x="762000" y="2034802"/>
              <a:ext cx="3200400" cy="536948"/>
            </a:xfrm>
            <a:prstGeom prst="rect">
              <a:avLst/>
            </a:prstGeom>
            <a:solidFill>
              <a:srgbClr val="4E7738"/>
            </a:solidFill>
          </p:spPr>
          <p:txBody>
            <a:bodyPr wrap="square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Publishing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6226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Publications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35E8E34-5675-084C-8E61-AF831228F844}"/>
              </a:ext>
            </a:extLst>
          </p:cNvPr>
          <p:cNvSpPr txBox="1">
            <a:spLocks/>
          </p:cNvSpPr>
          <p:nvPr/>
        </p:nvSpPr>
        <p:spPr>
          <a:xfrm>
            <a:off x="230595" y="905617"/>
            <a:ext cx="3329871" cy="31928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Two award-winning magazines, </a:t>
            </a: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Power &amp; Energy 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Electrification</a:t>
            </a:r>
            <a:endParaRPr lang="en-US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Spanish P&amp;E Magazine, Transactions, and an open-access journal (OAJPE)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Latest PES updates shared in monthly </a:t>
            </a:r>
            <a:r>
              <a:rPr lang="en-US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eNews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PES </a:t>
            </a:r>
            <a:r>
              <a:rPr lang="en-US" sz="160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eBulletin</a:t>
            </a:r>
            <a:r>
              <a:rPr lang="en-US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Trending Technical topics &amp; other 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email </a:t>
            </a:r>
            <a:r>
              <a:rPr lang="en-US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announcements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sz="16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IEEE Open Access Journal of Power &amp; Energy</a:t>
            </a:r>
            <a:endParaRPr lang="en-US" sz="16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en-US" sz="1600" dirty="0"/>
          </a:p>
        </p:txBody>
      </p:sp>
      <p:grpSp>
        <p:nvGrpSpPr>
          <p:cNvPr id="29" name="Shape 266">
            <a:extLst>
              <a:ext uri="{FF2B5EF4-FFF2-40B4-BE49-F238E27FC236}">
                <a16:creationId xmlns:a16="http://schemas.microsoft.com/office/drawing/2014/main" id="{FFA733DD-31F8-2A46-A10A-5E4F410A77BD}"/>
              </a:ext>
            </a:extLst>
          </p:cNvPr>
          <p:cNvGrpSpPr>
            <a:grpSpLocks noChangeAspect="1"/>
          </p:cNvGrpSpPr>
          <p:nvPr/>
        </p:nvGrpSpPr>
        <p:grpSpPr>
          <a:xfrm>
            <a:off x="3810000" y="694662"/>
            <a:ext cx="5012170" cy="2402223"/>
            <a:chOff x="-1" y="0"/>
            <a:chExt cx="8911810" cy="4240350"/>
          </a:xfrm>
        </p:grpSpPr>
        <p:pic>
          <p:nvPicPr>
            <p:cNvPr id="30" name="Shape 267">
              <a:extLst>
                <a:ext uri="{FF2B5EF4-FFF2-40B4-BE49-F238E27FC236}">
                  <a16:creationId xmlns:a16="http://schemas.microsoft.com/office/drawing/2014/main" id="{1E09F2FE-D998-7541-B1DB-AABCBE4847D1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64983">
              <a:off x="6541189" y="71505"/>
              <a:ext cx="1959430" cy="26517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1" name="Shape 268" descr="pem_cover.jpg">
              <a:extLst>
                <a:ext uri="{FF2B5EF4-FFF2-40B4-BE49-F238E27FC236}">
                  <a16:creationId xmlns:a16="http://schemas.microsoft.com/office/drawing/2014/main" id="{FEC3453F-F9CD-124C-94EE-0E73E1F32653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1229" y="611608"/>
              <a:ext cx="1942981" cy="26517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2" name="Shape 269">
              <a:extLst>
                <a:ext uri="{FF2B5EF4-FFF2-40B4-BE49-F238E27FC236}">
                  <a16:creationId xmlns:a16="http://schemas.microsoft.com/office/drawing/2014/main" id="{61FCC2E4-C5F7-7D45-8185-8EBA7F33052D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59413">
              <a:off x="6891971" y="1441376"/>
              <a:ext cx="1959430" cy="26517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3" name="Shape 270">
              <a:extLst>
                <a:ext uri="{FF2B5EF4-FFF2-40B4-BE49-F238E27FC236}">
                  <a16:creationId xmlns:a16="http://schemas.microsoft.com/office/drawing/2014/main" id="{6077B6DF-DB42-9844-AE43-242227703BC9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9950">
              <a:off x="2753996" y="708705"/>
              <a:ext cx="1959430" cy="26517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4" name="Shape 271" descr="2012-pe-smart-grid-compendium_Page_01.jpg">
              <a:extLst>
                <a:ext uri="{FF2B5EF4-FFF2-40B4-BE49-F238E27FC236}">
                  <a16:creationId xmlns:a16="http://schemas.microsoft.com/office/drawing/2014/main" id="{C1FA1E56-E519-9842-A932-53AA00DB6F95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93331">
              <a:off x="4395518" y="1441376"/>
              <a:ext cx="1943803" cy="26517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5" name="Shape 272">
              <a:extLst>
                <a:ext uri="{FF2B5EF4-FFF2-40B4-BE49-F238E27FC236}">
                  <a16:creationId xmlns:a16="http://schemas.microsoft.com/office/drawing/2014/main" id="{A0A03D8F-9CB0-4443-8B9D-5F287CDBF50C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244706">
              <a:off x="91692" y="686724"/>
              <a:ext cx="2058397" cy="26517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6" name="Shape 273">
              <a:extLst>
                <a:ext uri="{FF2B5EF4-FFF2-40B4-BE49-F238E27FC236}">
                  <a16:creationId xmlns:a16="http://schemas.microsoft.com/office/drawing/2014/main" id="{62E63CEF-D269-F145-87E3-F0956EC04135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61156">
              <a:off x="1355491" y="1208021"/>
              <a:ext cx="2042161" cy="26517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08" y="3290867"/>
            <a:ext cx="2631367" cy="14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19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IEEE PES Membership Diversity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CA1AE-27EC-CF42-97CE-F99065B88E60}"/>
              </a:ext>
            </a:extLst>
          </p:cNvPr>
          <p:cNvSpPr/>
          <p:nvPr/>
        </p:nvSpPr>
        <p:spPr>
          <a:xfrm>
            <a:off x="241955" y="828830"/>
            <a:ext cx="4101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Diverse Technical Backgrounds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D0A80E-C684-3845-B31F-4B5F83DC3009}"/>
              </a:ext>
            </a:extLst>
          </p:cNvPr>
          <p:cNvGrpSpPr/>
          <p:nvPr/>
        </p:nvGrpSpPr>
        <p:grpSpPr>
          <a:xfrm>
            <a:off x="4363317" y="650747"/>
            <a:ext cx="4428455" cy="2962120"/>
            <a:chOff x="586511" y="1211594"/>
            <a:chExt cx="3528289" cy="23600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90378F-603F-344C-A079-BDA22A55C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511" y="1220812"/>
              <a:ext cx="1667849" cy="110248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1999D80-7D06-1D4F-884D-BDDEA18AC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218" y="2459791"/>
              <a:ext cx="1654437" cy="110255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72B181-F02A-BC4B-91D3-6C9E679CB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1211594"/>
              <a:ext cx="1676400" cy="11176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28BA0C7-2A14-B749-AD67-5BA11A627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2469049"/>
              <a:ext cx="1674900" cy="1102559"/>
            </a:xfrm>
            <a:prstGeom prst="rect">
              <a:avLst/>
            </a:prstGeom>
          </p:spPr>
        </p:pic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CFD324C-3207-1142-95DD-7CB94C32274A}"/>
              </a:ext>
            </a:extLst>
          </p:cNvPr>
          <p:cNvSpPr txBox="1">
            <a:spLocks/>
          </p:cNvSpPr>
          <p:nvPr/>
        </p:nvSpPr>
        <p:spPr>
          <a:xfrm>
            <a:off x="260806" y="1290495"/>
            <a:ext cx="4234994" cy="15860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Utilities, Municipalities and RTOs/ISOs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Academics and Research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Equipment Manufacturers and System Suppliers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Government and Regulatory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Testing Labs, Consulting and more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4607B4-3EE6-204E-81B7-C5A95799695F}"/>
              </a:ext>
            </a:extLst>
          </p:cNvPr>
          <p:cNvSpPr/>
          <p:nvPr/>
        </p:nvSpPr>
        <p:spPr>
          <a:xfrm>
            <a:off x="260806" y="3028950"/>
            <a:ext cx="3375862" cy="1102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C00000"/>
              </a:buClr>
              <a:buFont typeface="Arial" charset="0"/>
              <a:buNone/>
            </a:pPr>
            <a:r>
              <a:rPr lang="en-US" sz="16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Attracting wide audiences by creating and implementing new technical ideas and applying best practices through output and initiatives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4"/>
          <a:stretch/>
        </p:blipFill>
        <p:spPr>
          <a:xfrm>
            <a:off x="4343400" y="3809746"/>
            <a:ext cx="4396287" cy="76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96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Developing Women in Power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F67638-272E-8741-97C6-05F8913AE4FD}"/>
              </a:ext>
            </a:extLst>
          </p:cNvPr>
          <p:cNvGrpSpPr>
            <a:grpSpLocks noChangeAspect="1"/>
          </p:cNvGrpSpPr>
          <p:nvPr/>
        </p:nvGrpSpPr>
        <p:grpSpPr>
          <a:xfrm>
            <a:off x="3505200" y="895350"/>
            <a:ext cx="5257800" cy="3021747"/>
            <a:chOff x="0" y="-13734"/>
            <a:chExt cx="9347557" cy="5372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6DDA71-D225-7347-9855-3D3DBB239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3734"/>
              <a:ext cx="9144000" cy="2743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E2C330-66BC-4949-B4BC-D5AFC42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8905"/>
            <a:stretch/>
          </p:blipFill>
          <p:spPr>
            <a:xfrm>
              <a:off x="0" y="2729465"/>
              <a:ext cx="4673778" cy="26290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5958B2-B317-3940-8E6D-77E1FA6D8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3778" y="2724150"/>
              <a:ext cx="4470222" cy="2419350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CBF9A86-F51B-E54B-B4C0-4B13AE5E28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724150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9734D67-CCE9-B944-935D-67E3B09680F1}"/>
                </a:ext>
              </a:extLst>
            </p:cNvPr>
            <p:cNvCxnSpPr>
              <a:cxnSpLocks/>
            </p:cNvCxnSpPr>
            <p:nvPr/>
          </p:nvCxnSpPr>
          <p:spPr>
            <a:xfrm>
              <a:off x="4673778" y="2718835"/>
              <a:ext cx="0" cy="242466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Diagonal Stripe 18">
              <a:extLst>
                <a:ext uri="{FF2B5EF4-FFF2-40B4-BE49-F238E27FC236}">
                  <a16:creationId xmlns:a16="http://schemas.microsoft.com/office/drawing/2014/main" id="{E24EFD63-3E46-BD46-B3DF-A4F223F20656}"/>
                </a:ext>
              </a:extLst>
            </p:cNvPr>
            <p:cNvSpPr/>
            <p:nvPr/>
          </p:nvSpPr>
          <p:spPr>
            <a:xfrm rot="10800000">
              <a:off x="6070958" y="1572497"/>
              <a:ext cx="3276599" cy="3785969"/>
            </a:xfrm>
            <a:prstGeom prst="diagStripe">
              <a:avLst>
                <a:gd name="adj" fmla="val 27610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6EAECA-9142-BE40-8694-F513BEE9D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2437" y="3250957"/>
              <a:ext cx="1778916" cy="145278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CA1AE-27EC-CF42-97CE-F99065B88E60}"/>
              </a:ext>
            </a:extLst>
          </p:cNvPr>
          <p:cNvSpPr/>
          <p:nvPr/>
        </p:nvSpPr>
        <p:spPr>
          <a:xfrm>
            <a:off x="241956" y="828830"/>
            <a:ext cx="30346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Fostering a more diverse leadership by supporting the career advancement, networking and education of women in the energy industry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2383B-1F7F-6E4A-BFCA-FE40B1AB9A86}"/>
              </a:ext>
            </a:extLst>
          </p:cNvPr>
          <p:cNvSpPr/>
          <p:nvPr/>
        </p:nvSpPr>
        <p:spPr>
          <a:xfrm>
            <a:off x="5337509" y="3875731"/>
            <a:ext cx="3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4E7738"/>
                </a:solidFill>
                <a:latin typeface="Calibri"/>
              </a:rPr>
              <a:t>Get Involved. Visit: pes-women-in-</a:t>
            </a:r>
            <a:r>
              <a:rPr lang="en-US" sz="1200" b="1" dirty="0" err="1">
                <a:solidFill>
                  <a:srgbClr val="4E7738"/>
                </a:solidFill>
                <a:latin typeface="Calibri"/>
              </a:rPr>
              <a:t>power.org</a:t>
            </a:r>
            <a:endParaRPr lang="en-US" sz="1200" b="1" dirty="0">
              <a:solidFill>
                <a:srgbClr val="4E77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10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Mentoring Young Professionals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CA1AE-27EC-CF42-97CE-F99065B88E60}"/>
              </a:ext>
            </a:extLst>
          </p:cNvPr>
          <p:cNvSpPr/>
          <p:nvPr/>
        </p:nvSpPr>
        <p:spPr>
          <a:xfrm>
            <a:off x="241955" y="828830"/>
            <a:ext cx="3454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6,200 PES Young Professionals worldwide, and growing!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2383B-1F7F-6E4A-BFCA-FE40B1AB9A86}"/>
              </a:ext>
            </a:extLst>
          </p:cNvPr>
          <p:cNvSpPr/>
          <p:nvPr/>
        </p:nvSpPr>
        <p:spPr>
          <a:xfrm>
            <a:off x="241955" y="3393035"/>
            <a:ext cx="3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4E7738"/>
                </a:solidFill>
                <a:latin typeface="Calibri"/>
              </a:rPr>
              <a:t>Get Involved. Visit: </a:t>
            </a:r>
            <a:r>
              <a:rPr lang="en-US" sz="1200" b="1" dirty="0" err="1">
                <a:solidFill>
                  <a:srgbClr val="4E7738"/>
                </a:solidFill>
                <a:latin typeface="Calibri"/>
              </a:rPr>
              <a:t>sites.ieee.org</a:t>
            </a:r>
            <a:r>
              <a:rPr lang="en-US" sz="1200" b="1" dirty="0">
                <a:solidFill>
                  <a:srgbClr val="4E7738"/>
                </a:solidFill>
                <a:latin typeface="Calibri"/>
              </a:rPr>
              <a:t>/pes-</a:t>
            </a:r>
            <a:r>
              <a:rPr lang="en-US" sz="1200" b="1" dirty="0" err="1">
                <a:solidFill>
                  <a:srgbClr val="4E7738"/>
                </a:solidFill>
                <a:latin typeface="Calibri"/>
              </a:rPr>
              <a:t>yp</a:t>
            </a:r>
            <a:endParaRPr lang="en-US" sz="1200" b="1" dirty="0">
              <a:solidFill>
                <a:srgbClr val="4E7738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E8EF0E-662A-D640-AD31-96B41270ED14}"/>
              </a:ext>
            </a:extLst>
          </p:cNvPr>
          <p:cNvSpPr/>
          <p:nvPr/>
        </p:nvSpPr>
        <p:spPr>
          <a:xfrm>
            <a:off x="224350" y="2079024"/>
            <a:ext cx="3200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Helping young professionals evaluate their career goals, polish their professional image, and create the building blocks of a lifelong and diverse professional network</a:t>
            </a:r>
          </a:p>
        </p:txBody>
      </p:sp>
      <p:pic>
        <p:nvPicPr>
          <p:cNvPr id="9" name="Picture 8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63F766E7-6FD8-3540-92B8-8E41C4A7F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87" y="2264364"/>
            <a:ext cx="4754074" cy="1825876"/>
          </a:xfrm>
          <a:prstGeom prst="rect">
            <a:avLst/>
          </a:prstGeom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EBA92CE-9D63-2B4F-AA29-7611E4D11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87" y="833903"/>
            <a:ext cx="2247691" cy="1395320"/>
          </a:xfrm>
          <a:prstGeom prst="rect">
            <a:avLst/>
          </a:prstGeom>
        </p:spPr>
      </p:pic>
      <p:pic>
        <p:nvPicPr>
          <p:cNvPr id="13" name="Picture 12" descr="A picture containing person, player, crowd, grass&#10;&#10;Description automatically generated">
            <a:extLst>
              <a:ext uri="{FF2B5EF4-FFF2-40B4-BE49-F238E27FC236}">
                <a16:creationId xmlns:a16="http://schemas.microsoft.com/office/drawing/2014/main" id="{9DB07707-3AA3-DC4F-A9A8-989D03CB6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67" y="833441"/>
            <a:ext cx="2472294" cy="139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33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CA1AE-27EC-CF42-97CE-F99065B88E60}"/>
              </a:ext>
            </a:extLst>
          </p:cNvPr>
          <p:cNvSpPr/>
          <p:nvPr/>
        </p:nvSpPr>
        <p:spPr>
          <a:xfrm>
            <a:off x="241955" y="828830"/>
            <a:ext cx="41014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impact to date. </a:t>
            </a:r>
            <a:b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additional support </a:t>
            </a:r>
            <a:b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(both financial &amp; internships) </a:t>
            </a:r>
            <a:b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needed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2383B-1F7F-6E4A-BFCA-FE40B1AB9A86}"/>
              </a:ext>
            </a:extLst>
          </p:cNvPr>
          <p:cNvSpPr/>
          <p:nvPr/>
        </p:nvSpPr>
        <p:spPr>
          <a:xfrm>
            <a:off x="3817257" y="4215059"/>
            <a:ext cx="48695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4E7738"/>
                </a:solidFill>
                <a:latin typeface="Calibri"/>
              </a:rPr>
              <a:t>Get Involved. Donate Online. Visit: </a:t>
            </a:r>
            <a:r>
              <a:rPr lang="en-US" sz="1200" b="1" dirty="0" err="1">
                <a:solidFill>
                  <a:srgbClr val="4E7738"/>
                </a:solidFill>
                <a:latin typeface="Calibri"/>
              </a:rPr>
              <a:t>ee-scholarship.org</a:t>
            </a:r>
            <a:endParaRPr lang="en-US" sz="1200" b="1" dirty="0">
              <a:solidFill>
                <a:srgbClr val="4E7738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7AB384-AA0D-484B-8676-1501A7E581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733550"/>
            <a:ext cx="4297520" cy="2416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5FC3085B-BDBE-0544-A1A2-E85963675AA4}"/>
              </a:ext>
            </a:extLst>
          </p:cNvPr>
          <p:cNvSpPr txBox="1">
            <a:spLocks/>
          </p:cNvSpPr>
          <p:nvPr/>
        </p:nvSpPr>
        <p:spPr>
          <a:xfrm>
            <a:off x="260576" y="2495550"/>
            <a:ext cx="3655602" cy="8144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Addressing the power and energy workforce shortage in USA, Canada, Puerto Rico, India &amp; Italy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9123F3FC-786C-6740-BF78-4EC4F6A6CC51}"/>
              </a:ext>
            </a:extLst>
          </p:cNvPr>
          <p:cNvSpPr txBox="1">
            <a:spLocks/>
          </p:cNvSpPr>
          <p:nvPr/>
        </p:nvSpPr>
        <p:spPr bwMode="auto">
          <a:xfrm>
            <a:off x="260576" y="3319982"/>
            <a:ext cx="3655602" cy="93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Goal: distribute as many scholarships as possible to attract top EE students into power &amp; energy careers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30513"/>
            <a:ext cx="3581400" cy="794395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Building a Sustainable Workforce</a:t>
            </a:r>
          </a:p>
        </p:txBody>
      </p:sp>
    </p:spTree>
    <p:extLst>
      <p:ext uri="{BB962C8B-B14F-4D97-AF65-F5344CB8AC3E}">
        <p14:creationId xmlns:p14="http://schemas.microsoft.com/office/powerpoint/2010/main" val="1039317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altLang="en-US" sz="2000" b="1" dirty="0">
                <a:cs typeface="Calibri" panose="020F0502020204030204" pitchFamily="34" charset="0"/>
              </a:rPr>
              <a:t>The World’s Largest Professional Association Advancing Technology for Humanity</a:t>
            </a:r>
            <a:endParaRPr lang="en-US" sz="2000" b="1" dirty="0">
              <a:cs typeface="Calibri" panose="020F0502020204030204" pitchFamily="34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97B1A22-2744-4741-801D-D46F6FDBD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13" y="666599"/>
            <a:ext cx="1990826" cy="5980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A97223-E2F0-F649-8F4A-22B0BDF1AB7B}"/>
              </a:ext>
            </a:extLst>
          </p:cNvPr>
          <p:cNvSpPr/>
          <p:nvPr/>
        </p:nvSpPr>
        <p:spPr>
          <a:xfrm>
            <a:off x="839069" y="2136086"/>
            <a:ext cx="1575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Global Reach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7B262A-9F84-EB45-9A5A-8BA2D0B8A2B2}"/>
              </a:ext>
            </a:extLst>
          </p:cNvPr>
          <p:cNvSpPr/>
          <p:nvPr/>
        </p:nvSpPr>
        <p:spPr>
          <a:xfrm>
            <a:off x="3582194" y="2136086"/>
            <a:ext cx="2070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Technical Breadth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DBDEDF-D705-6641-BCA0-3C076FA1248F}"/>
              </a:ext>
            </a:extLst>
          </p:cNvPr>
          <p:cNvSpPr/>
          <p:nvPr/>
        </p:nvSpPr>
        <p:spPr>
          <a:xfrm>
            <a:off x="6782643" y="2136086"/>
            <a:ext cx="1598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Social Impact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D8BA2B-A38D-BB4D-8271-7DD7C206BB49}"/>
              </a:ext>
            </a:extLst>
          </p:cNvPr>
          <p:cNvSpPr/>
          <p:nvPr/>
        </p:nvSpPr>
        <p:spPr>
          <a:xfrm>
            <a:off x="205634" y="2624089"/>
            <a:ext cx="28423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422,000+ Members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160+ Countries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123,000 Student Members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1,960+ Annual Conferences</a:t>
            </a:r>
          </a:p>
          <a:p>
            <a:pPr algn="ctr">
              <a:spcAft>
                <a:spcPts val="1200"/>
              </a:spcAft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97EDA4-AF6B-D747-B7E8-099A32DD2A7B}"/>
              </a:ext>
            </a:extLst>
          </p:cNvPr>
          <p:cNvSpPr/>
          <p:nvPr/>
        </p:nvSpPr>
        <p:spPr>
          <a:xfrm>
            <a:off x="3023927" y="2629344"/>
            <a:ext cx="31870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4.5M+ Technical Documents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200+ Top-Cited Periodicals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1,300+ Active Standards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49 Technical Societies</a:t>
            </a:r>
          </a:p>
          <a:p>
            <a:pPr algn="ctr">
              <a:spcAft>
                <a:spcPts val="1200"/>
              </a:spcAft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B92034-A5B9-1D44-9B18-978DA9C2C5E5}"/>
              </a:ext>
            </a:extLst>
          </p:cNvPr>
          <p:cNvSpPr/>
          <p:nvPr/>
        </p:nvSpPr>
        <p:spPr>
          <a:xfrm>
            <a:off x="6019800" y="2629344"/>
            <a:ext cx="31242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Public Policy Engagement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Global Humanitarian Efforts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Education &amp; Certification 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Ethics in Technology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86E570A-339F-364A-A825-569290E30981}"/>
              </a:ext>
            </a:extLst>
          </p:cNvPr>
          <p:cNvCxnSpPr>
            <a:cxnSpLocks/>
          </p:cNvCxnSpPr>
          <p:nvPr/>
        </p:nvCxnSpPr>
        <p:spPr>
          <a:xfrm>
            <a:off x="3124200" y="2373742"/>
            <a:ext cx="0" cy="1751541"/>
          </a:xfrm>
          <a:prstGeom prst="line">
            <a:avLst/>
          </a:prstGeom>
          <a:ln>
            <a:solidFill>
              <a:srgbClr val="4E7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19DF36E-4462-F04B-92C1-44B20841985E}"/>
              </a:ext>
            </a:extLst>
          </p:cNvPr>
          <p:cNvCxnSpPr>
            <a:cxnSpLocks/>
          </p:cNvCxnSpPr>
          <p:nvPr/>
        </p:nvCxnSpPr>
        <p:spPr>
          <a:xfrm>
            <a:off x="6120072" y="2373742"/>
            <a:ext cx="0" cy="1751541"/>
          </a:xfrm>
          <a:prstGeom prst="line">
            <a:avLst/>
          </a:prstGeom>
          <a:ln>
            <a:solidFill>
              <a:srgbClr val="4E7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E3D3E36B-BF15-4949-B5FD-E225852CB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21" y="1427041"/>
            <a:ext cx="792048" cy="776518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125150DE-ECDE-1942-A9BF-B7F22FB789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54" y="1559201"/>
            <a:ext cx="735492" cy="609196"/>
          </a:xfrm>
          <a:prstGeom prst="rect">
            <a:avLst/>
          </a:prstGeom>
        </p:spPr>
      </p:pic>
      <p:pic>
        <p:nvPicPr>
          <p:cNvPr id="35" name="Picture 34" descr="A picture containing window&#10;&#10;Description automatically generated">
            <a:extLst>
              <a:ext uri="{FF2B5EF4-FFF2-40B4-BE49-F238E27FC236}">
                <a16:creationId xmlns:a16="http://schemas.microsoft.com/office/drawing/2014/main" id="{48243242-2F76-724D-9C7A-9B75D797B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93" y="1363655"/>
            <a:ext cx="792048" cy="81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08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B741A7-EDAA-D343-8D73-E17C7F272C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562903"/>
            <a:ext cx="2626502" cy="8721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15E946E-58A9-1B42-BB8D-DF6D6FCA8284}"/>
              </a:ext>
            </a:extLst>
          </p:cNvPr>
          <p:cNvSpPr/>
          <p:nvPr/>
        </p:nvSpPr>
        <p:spPr>
          <a:xfrm>
            <a:off x="232858" y="829767"/>
            <a:ext cx="47201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Collaborating to encourage the successful rollout of technologically advanced, environment-friendly and secure smart-grid networks around the world.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02EF6B-B5B0-474A-AE2D-8A083CD9C92D}"/>
              </a:ext>
            </a:extLst>
          </p:cNvPr>
          <p:cNvGrpSpPr/>
          <p:nvPr/>
        </p:nvGrpSpPr>
        <p:grpSpPr>
          <a:xfrm>
            <a:off x="5231456" y="1558995"/>
            <a:ext cx="3557888" cy="2419528"/>
            <a:chOff x="4371708" y="1809750"/>
            <a:chExt cx="3557888" cy="24195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F99C3B-0321-374D-B5E8-E494418AD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3794" y="1814393"/>
              <a:ext cx="1778406" cy="11203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710F2F4-BA5B-7042-BD67-AC2878A91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1708" y="3028950"/>
              <a:ext cx="1800492" cy="1200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E5CA870-EBA9-144F-B5DE-815D52F27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8400" y="3028950"/>
              <a:ext cx="1681196" cy="1168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00C028-1C6D-1A41-B5E8-5319A6B3F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8400" y="1809750"/>
              <a:ext cx="1681196" cy="11203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FFE8795-C463-444C-9A9F-3767E2CE85CE}"/>
              </a:ext>
            </a:extLst>
          </p:cNvPr>
          <p:cNvSpPr/>
          <p:nvPr/>
        </p:nvSpPr>
        <p:spPr>
          <a:xfrm>
            <a:off x="255178" y="2777742"/>
            <a:ext cx="38987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the Global Standard via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Provide Education, Research and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Expand Global Reach via Marketing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7C8B5-EE02-7449-A6C7-1DB179594EDC}"/>
              </a:ext>
            </a:extLst>
          </p:cNvPr>
          <p:cNvSpPr/>
          <p:nvPr/>
        </p:nvSpPr>
        <p:spPr>
          <a:xfrm>
            <a:off x="5271031" y="4045403"/>
            <a:ext cx="36004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4E7738"/>
                </a:solidFill>
                <a:latin typeface="Calibri"/>
              </a:rPr>
              <a:t>Get Involved. Visit: </a:t>
            </a:r>
            <a:r>
              <a:rPr lang="en-US" sz="1200" b="1" dirty="0" err="1">
                <a:solidFill>
                  <a:srgbClr val="4E7738"/>
                </a:solidFill>
                <a:latin typeface="Calibri"/>
              </a:rPr>
              <a:t>smartgrid.ieee.org</a:t>
            </a:r>
            <a:endParaRPr lang="en-US" sz="1200" b="1" dirty="0">
              <a:solidFill>
                <a:srgbClr val="4E77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0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5E946E-58A9-1B42-BB8D-DF6D6FCA8284}"/>
              </a:ext>
            </a:extLst>
          </p:cNvPr>
          <p:cNvSpPr/>
          <p:nvPr/>
        </p:nvSpPr>
        <p:spPr>
          <a:xfrm>
            <a:off x="232858" y="829767"/>
            <a:ext cx="5253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Brings together various IEEE’s technical societies and organizations to advance the state of the art for smart city technologies for the benefit of society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6D0EED-1547-F445-AEB9-7379653E2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205" y="538324"/>
            <a:ext cx="925789" cy="60617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C98E107-05A1-724D-B722-9E5F70403A19}"/>
              </a:ext>
            </a:extLst>
          </p:cNvPr>
          <p:cNvSpPr txBox="1">
            <a:spLocks/>
          </p:cNvSpPr>
          <p:nvPr/>
        </p:nvSpPr>
        <p:spPr bwMode="auto">
          <a:xfrm>
            <a:off x="241955" y="2495550"/>
            <a:ext cx="4948213" cy="61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Serves as neutral broker of information amongst industry, academic, and government stakeholders.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D25FC6-3192-4240-AD46-9E4DBD06EFE3}"/>
              </a:ext>
            </a:extLst>
          </p:cNvPr>
          <p:cNvSpPr/>
          <p:nvPr/>
        </p:nvSpPr>
        <p:spPr>
          <a:xfrm>
            <a:off x="2590800" y="3209527"/>
            <a:ext cx="274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Smart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Smart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Self-Aware Digital Hub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Environmental Awareness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F13340-95FF-1A4A-AA04-F5D5B29DDA6A}"/>
              </a:ext>
            </a:extLst>
          </p:cNvPr>
          <p:cNvSpPr/>
          <p:nvPr/>
        </p:nvSpPr>
        <p:spPr>
          <a:xfrm>
            <a:off x="269775" y="3213794"/>
            <a:ext cx="2244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Smart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Smart Living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Smart 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Smart Energy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018D74-6BD1-0941-AB6B-ECC266EEDB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297833"/>
            <a:ext cx="2012126" cy="312575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3396EBE-D34B-A744-BC94-9A9E605A2EC9}"/>
              </a:ext>
            </a:extLst>
          </p:cNvPr>
          <p:cNvSpPr/>
          <p:nvPr/>
        </p:nvSpPr>
        <p:spPr>
          <a:xfrm>
            <a:off x="5943600" y="4456927"/>
            <a:ext cx="26860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4E7738"/>
                </a:solidFill>
                <a:latin typeface="Calibri"/>
              </a:rPr>
              <a:t>Get Involved. Visit: </a:t>
            </a:r>
            <a:r>
              <a:rPr lang="en-US" sz="1200" b="1" dirty="0" err="1">
                <a:solidFill>
                  <a:srgbClr val="4E7738"/>
                </a:solidFill>
                <a:latin typeface="Calibri"/>
              </a:rPr>
              <a:t>smartcities.ieee.org</a:t>
            </a:r>
            <a:endParaRPr lang="en-US" sz="1200" b="1" dirty="0">
              <a:solidFill>
                <a:srgbClr val="4E77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62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5E946E-58A9-1B42-BB8D-DF6D6FCA8284}"/>
              </a:ext>
            </a:extLst>
          </p:cNvPr>
          <p:cNvSpPr/>
          <p:nvPr/>
        </p:nvSpPr>
        <p:spPr>
          <a:xfrm>
            <a:off x="232859" y="829767"/>
            <a:ext cx="4185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institute-wide humanitarian program supported by PES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7C8B5-EE02-7449-A6C7-1DB179594EDC}"/>
              </a:ext>
            </a:extLst>
          </p:cNvPr>
          <p:cNvSpPr/>
          <p:nvPr/>
        </p:nvSpPr>
        <p:spPr>
          <a:xfrm>
            <a:off x="5257800" y="4324350"/>
            <a:ext cx="36004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4E7738"/>
                </a:solidFill>
                <a:latin typeface="Calibri"/>
              </a:rPr>
              <a:t>Get Involved. Visit: </a:t>
            </a:r>
            <a:r>
              <a:rPr lang="en-US" sz="1200" b="1" dirty="0" err="1">
                <a:solidFill>
                  <a:srgbClr val="4E7738"/>
                </a:solidFill>
                <a:latin typeface="Calibri" panose="020F0502020204030204" pitchFamily="34" charset="0"/>
              </a:rPr>
              <a:t>ieee</a:t>
            </a:r>
            <a:r>
              <a:rPr lang="en-US" sz="1200" b="1" dirty="0">
                <a:solidFill>
                  <a:srgbClr val="4E7738"/>
                </a:solidFill>
                <a:latin typeface="Calibri" panose="020F0502020204030204" pitchFamily="34" charset="0"/>
              </a:rPr>
              <a:t>-smart-</a:t>
            </a:r>
            <a:r>
              <a:rPr lang="en-US" sz="1200" b="1" dirty="0" err="1">
                <a:solidFill>
                  <a:srgbClr val="4E7738"/>
                </a:solidFill>
                <a:latin typeface="Calibri" panose="020F0502020204030204" pitchFamily="34" charset="0"/>
              </a:rPr>
              <a:t>village.org</a:t>
            </a:r>
            <a:endParaRPr lang="en-US" sz="1200" b="1" dirty="0">
              <a:solidFill>
                <a:srgbClr val="4E7738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50350F-38A2-2E4F-8343-833D6AA6D13D}"/>
              </a:ext>
            </a:extLst>
          </p:cNvPr>
          <p:cNvGrpSpPr/>
          <p:nvPr/>
        </p:nvGrpSpPr>
        <p:grpSpPr>
          <a:xfrm>
            <a:off x="4114800" y="1790655"/>
            <a:ext cx="4674543" cy="2535345"/>
            <a:chOff x="381000" y="2381558"/>
            <a:chExt cx="4191000" cy="216787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AB11FD95-FBDE-244F-8C88-EEE433BB8E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176" y="2387612"/>
              <a:ext cx="1775627" cy="1338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801A8E53-F265-924D-ACFD-580F20823B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77" y="3409950"/>
              <a:ext cx="2169459" cy="113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5D6D07DC-AD7E-AC4F-A648-09DF1928A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4636" y="3222933"/>
              <a:ext cx="2005256" cy="1326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chart">
              <a:extLst>
                <a:ext uri="{FF2B5EF4-FFF2-40B4-BE49-F238E27FC236}">
                  <a16:creationId xmlns:a16="http://schemas.microsoft.com/office/drawing/2014/main" id="{91B39153-5273-3647-91AF-8B6B868C3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2903" y="2381558"/>
              <a:ext cx="2536989" cy="1003146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F32DE17-4414-7946-B3C2-BECA396334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000" y="3391053"/>
              <a:ext cx="4191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406636F-8FB5-C746-BCC5-7101763F1B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9018" y="2381558"/>
              <a:ext cx="0" cy="10173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392C61F-1F74-614A-97F2-9E355833C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4858" y="3398878"/>
              <a:ext cx="0" cy="115055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8062C03-C5AE-8B46-9315-C5E0F3EB01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346" y="666758"/>
            <a:ext cx="2075863" cy="92698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D77C923-B7B3-8C47-B8C6-4FDD2294273D}"/>
              </a:ext>
            </a:extLst>
          </p:cNvPr>
          <p:cNvSpPr txBox="1">
            <a:spLocks/>
          </p:cNvSpPr>
          <p:nvPr/>
        </p:nvSpPr>
        <p:spPr bwMode="auto">
          <a:xfrm>
            <a:off x="250227" y="2156251"/>
            <a:ext cx="3788374" cy="83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Dramatically bettering the lives of more than 100,000 off-grid villagers with light and modest power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59A1B37-2C6D-4643-BFC6-367ABA9A4CC0}"/>
              </a:ext>
            </a:extLst>
          </p:cNvPr>
          <p:cNvSpPr txBox="1">
            <a:spLocks/>
          </p:cNvSpPr>
          <p:nvPr/>
        </p:nvSpPr>
        <p:spPr bwMode="auto">
          <a:xfrm>
            <a:off x="232859" y="1784742"/>
            <a:ext cx="3718042" cy="30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Signature program of the IEEE Foundation.</a:t>
            </a:r>
          </a:p>
        </p:txBody>
      </p:sp>
    </p:spTree>
    <p:extLst>
      <p:ext uri="{BB962C8B-B14F-4D97-AF65-F5344CB8AC3E}">
        <p14:creationId xmlns:p14="http://schemas.microsoft.com/office/powerpoint/2010/main" val="272710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IEEE PES Awards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CA1AE-27EC-CF42-97CE-F99065B88E60}"/>
              </a:ext>
            </a:extLst>
          </p:cNvPr>
          <p:cNvSpPr/>
          <p:nvPr/>
        </p:nvSpPr>
        <p:spPr>
          <a:xfrm>
            <a:off x="241955" y="828830"/>
            <a:ext cx="46348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member recognition for important technical, educational and service contributions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DA69BF-6521-5240-A3DF-10024A5B4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558249"/>
            <a:ext cx="3943955" cy="38387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2170F1-1170-4447-9BB8-09E3B53D095C}"/>
              </a:ext>
            </a:extLst>
          </p:cNvPr>
          <p:cNvSpPr/>
          <p:nvPr/>
        </p:nvSpPr>
        <p:spPr>
          <a:xfrm>
            <a:off x="4648200" y="4595634"/>
            <a:ext cx="40576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4E7738"/>
                </a:solidFill>
                <a:latin typeface="Calibri"/>
              </a:rPr>
              <a:t>Learn More. Visit: </a:t>
            </a:r>
            <a:r>
              <a:rPr lang="en-US" sz="1200" b="1" dirty="0" err="1">
                <a:solidFill>
                  <a:srgbClr val="4E7738"/>
                </a:solidFill>
                <a:latin typeface="Calibri"/>
              </a:rPr>
              <a:t>ieee-pes.org</a:t>
            </a:r>
            <a:r>
              <a:rPr lang="en-US" sz="1200" b="1" dirty="0">
                <a:solidFill>
                  <a:srgbClr val="4E7738"/>
                </a:solidFill>
                <a:latin typeface="Calibri"/>
              </a:rPr>
              <a:t>/pes-communities/awards</a:t>
            </a:r>
            <a:endParaRPr lang="en-US" sz="1200" b="1" dirty="0">
              <a:solidFill>
                <a:srgbClr val="4E773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8293CA-35B0-214A-86A0-05CEDB3E88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93" y="2196351"/>
            <a:ext cx="2034640" cy="1355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220508-321F-224B-8350-4F1076BE01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395" y="2196350"/>
            <a:ext cx="2035598" cy="13550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5FF887-E834-BE4B-B024-B1AE3E63021A}"/>
              </a:ext>
            </a:extLst>
          </p:cNvPr>
          <p:cNvSpPr/>
          <p:nvPr/>
        </p:nvSpPr>
        <p:spPr>
          <a:xfrm>
            <a:off x="323245" y="3562350"/>
            <a:ext cx="4194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Recipients recognized at Awards Gala during annual PES General Meeting</a:t>
            </a:r>
          </a:p>
        </p:txBody>
      </p:sp>
    </p:spTree>
    <p:extLst>
      <p:ext uri="{BB962C8B-B14F-4D97-AF65-F5344CB8AC3E}">
        <p14:creationId xmlns:p14="http://schemas.microsoft.com/office/powerpoint/2010/main" val="2256980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7182DF-0A90-C94E-B823-0A7797FC90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" y="-857250"/>
            <a:ext cx="9220200" cy="6136691"/>
          </a:xfrm>
          <a:prstGeom prst="rect">
            <a:avLst/>
          </a:prstGeom>
          <a:effectLst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2C6857B-715A-ED4D-A56C-51897B732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145782"/>
            <a:ext cx="9220199" cy="1116703"/>
          </a:xfrm>
          <a:noFill/>
          <a:effectLst/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5400" dirty="0">
                <a:solidFill>
                  <a:schemeClr val="tx1"/>
                </a:solidFill>
              </a:rPr>
              <a:t>Thank You!</a:t>
            </a:r>
            <a:endParaRPr lang="en-US" sz="4800" b="1" i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1D3FAF-8B12-B849-A16C-86B2579CE104}"/>
              </a:ext>
            </a:extLst>
          </p:cNvPr>
          <p:cNvSpPr/>
          <p:nvPr/>
        </p:nvSpPr>
        <p:spPr>
          <a:xfrm>
            <a:off x="2448566" y="2110085"/>
            <a:ext cx="424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/>
              </a:rPr>
              <a:t>Get Involved. Visit: ieee-pes.org</a:t>
            </a:r>
            <a:endParaRPr 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335E8-92BC-D14E-A4F1-8C59560D40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1" y="4171950"/>
            <a:ext cx="990600" cy="691116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C019402-F7F8-EC41-B584-DCC204DD1F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322" y="4568874"/>
            <a:ext cx="1100857" cy="32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45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E21428-FC9F-5640-A6BA-F719D7E8CDD5}"/>
              </a:ext>
            </a:extLst>
          </p:cNvPr>
          <p:cNvGrpSpPr/>
          <p:nvPr/>
        </p:nvGrpSpPr>
        <p:grpSpPr>
          <a:xfrm>
            <a:off x="797038" y="1007409"/>
            <a:ext cx="7594514" cy="2807591"/>
            <a:chOff x="797038" y="1078938"/>
            <a:chExt cx="7594514" cy="280759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10D4EE-0742-DA48-A19D-8BBA5C1232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1817" y="3661424"/>
              <a:ext cx="6355048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13BE527-DBD5-9640-9B1C-0B2453E516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038" y="2623580"/>
              <a:ext cx="7594514" cy="462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0445E6E-003B-C746-B5D1-DA5D9F75F2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6220" y="1078938"/>
              <a:ext cx="1190842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6B389F8-8D9B-9E43-A21A-1CE29F3D3D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9462" y="1962150"/>
              <a:ext cx="1190842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FCB1EC-4835-0F41-BD59-5372284ACF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3065" y="2391996"/>
              <a:ext cx="1" cy="22098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176CA56-9B69-6E4E-A10B-D6BA6B634C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038" y="2623580"/>
              <a:ext cx="1" cy="22098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E4E4C81-F3F5-2747-B13D-DCDACD91B1D6}"/>
                </a:ext>
              </a:extLst>
            </p:cNvPr>
            <p:cNvCxnSpPr>
              <a:cxnSpLocks/>
            </p:cNvCxnSpPr>
            <p:nvPr/>
          </p:nvCxnSpPr>
          <p:spPr>
            <a:xfrm>
              <a:off x="2012661" y="2619995"/>
              <a:ext cx="1" cy="240325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C61FB5A-B05E-DA43-A91E-49D4E3FF45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2978" y="2628203"/>
              <a:ext cx="1" cy="22098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1C365E7-A06A-104F-9396-34E388F10D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2176" y="2632069"/>
              <a:ext cx="1" cy="22098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6BD050E-89CC-AC4B-9BA2-2155D84A1F28}"/>
                </a:ext>
              </a:extLst>
            </p:cNvPr>
            <p:cNvCxnSpPr>
              <a:cxnSpLocks/>
            </p:cNvCxnSpPr>
            <p:nvPr/>
          </p:nvCxnSpPr>
          <p:spPr>
            <a:xfrm>
              <a:off x="5844711" y="2619995"/>
              <a:ext cx="1" cy="23686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1FF1E67-7BB1-664F-B99E-7906A1C537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1839" y="2623100"/>
              <a:ext cx="1" cy="22098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3AABF8D-540A-9041-AB33-5E4E6522E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438" y="2619995"/>
              <a:ext cx="1" cy="22098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6087E6-E42A-5D44-9E9E-773B6067EC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0169" y="3440441"/>
              <a:ext cx="1" cy="22098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A26A733-348D-AE4E-8846-906B238502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7131" y="3665546"/>
              <a:ext cx="1" cy="22098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1EC375E-D30B-6A44-AC2E-CD3F87844355}"/>
                </a:ext>
              </a:extLst>
            </p:cNvPr>
            <p:cNvCxnSpPr>
              <a:cxnSpLocks/>
            </p:cNvCxnSpPr>
            <p:nvPr/>
          </p:nvCxnSpPr>
          <p:spPr>
            <a:xfrm>
              <a:off x="3582813" y="3665546"/>
              <a:ext cx="1" cy="20432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30DFECE-51C3-804A-BCD8-2681B3F90EFD}"/>
                </a:ext>
              </a:extLst>
            </p:cNvPr>
            <p:cNvCxnSpPr>
              <a:cxnSpLocks/>
            </p:cNvCxnSpPr>
            <p:nvPr/>
          </p:nvCxnSpPr>
          <p:spPr>
            <a:xfrm>
              <a:off x="5718341" y="3661424"/>
              <a:ext cx="1" cy="21343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0580C7-E91A-E043-9D80-00DF08CD6A06}"/>
                </a:ext>
              </a:extLst>
            </p:cNvPr>
            <p:cNvCxnSpPr>
              <a:cxnSpLocks/>
            </p:cNvCxnSpPr>
            <p:nvPr/>
          </p:nvCxnSpPr>
          <p:spPr>
            <a:xfrm>
              <a:off x="7836865" y="3661424"/>
              <a:ext cx="1" cy="20765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D96055C-CD63-A648-9FF1-8851AE8063C8}"/>
              </a:ext>
            </a:extLst>
          </p:cNvPr>
          <p:cNvGrpSpPr/>
          <p:nvPr/>
        </p:nvGrpSpPr>
        <p:grpSpPr>
          <a:xfrm>
            <a:off x="216657" y="2705816"/>
            <a:ext cx="8710686" cy="701495"/>
            <a:chOff x="216657" y="2830014"/>
            <a:chExt cx="8710686" cy="49683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20E58B5-25CE-D64C-B0C2-E26440906207}"/>
                </a:ext>
              </a:extLst>
            </p:cNvPr>
            <p:cNvSpPr/>
            <p:nvPr/>
          </p:nvSpPr>
          <p:spPr>
            <a:xfrm>
              <a:off x="216657" y="2830014"/>
              <a:ext cx="1154943" cy="4968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E77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7A2B1B9-1548-D74F-83F6-D5B469EA6BC0}"/>
                </a:ext>
              </a:extLst>
            </p:cNvPr>
            <p:cNvSpPr/>
            <p:nvPr/>
          </p:nvSpPr>
          <p:spPr>
            <a:xfrm>
              <a:off x="1475947" y="2830014"/>
              <a:ext cx="1154943" cy="4968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E77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9D0B710-2E90-0B40-ABBC-D3ADA9636D1D}"/>
                </a:ext>
              </a:extLst>
            </p:cNvPr>
            <p:cNvSpPr/>
            <p:nvPr/>
          </p:nvSpPr>
          <p:spPr>
            <a:xfrm>
              <a:off x="2735237" y="2830014"/>
              <a:ext cx="1154943" cy="4968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E77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A8D18BC-BC7A-5B42-A235-2BD479DD48C0}"/>
                </a:ext>
              </a:extLst>
            </p:cNvPr>
            <p:cNvSpPr/>
            <p:nvPr/>
          </p:nvSpPr>
          <p:spPr>
            <a:xfrm>
              <a:off x="3994527" y="2830014"/>
              <a:ext cx="1154943" cy="4968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E77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F17BB5E-F567-6349-8943-3890B84FDA2B}"/>
                </a:ext>
              </a:extLst>
            </p:cNvPr>
            <p:cNvSpPr/>
            <p:nvPr/>
          </p:nvSpPr>
          <p:spPr>
            <a:xfrm>
              <a:off x="5253817" y="2830014"/>
              <a:ext cx="1154943" cy="4968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E77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27E9BFA-FA1C-1B44-8095-E3CB056F33F9}"/>
                </a:ext>
              </a:extLst>
            </p:cNvPr>
            <p:cNvSpPr/>
            <p:nvPr/>
          </p:nvSpPr>
          <p:spPr>
            <a:xfrm>
              <a:off x="6513107" y="2830014"/>
              <a:ext cx="1154943" cy="4968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E77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575B4B4-7D9D-1245-8D0F-56476294AB7A}"/>
                </a:ext>
              </a:extLst>
            </p:cNvPr>
            <p:cNvSpPr/>
            <p:nvPr/>
          </p:nvSpPr>
          <p:spPr>
            <a:xfrm>
              <a:off x="7772400" y="2830014"/>
              <a:ext cx="1154943" cy="4968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E77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4339DEBD-4111-1640-B267-F6C5B657F298}"/>
              </a:ext>
            </a:extLst>
          </p:cNvPr>
          <p:cNvSpPr/>
          <p:nvPr/>
        </p:nvSpPr>
        <p:spPr>
          <a:xfrm>
            <a:off x="4538676" y="1397885"/>
            <a:ext cx="1961526" cy="945570"/>
          </a:xfrm>
          <a:prstGeom prst="rect">
            <a:avLst/>
          </a:prstGeom>
          <a:solidFill>
            <a:schemeClr val="bg1"/>
          </a:solidFill>
          <a:ln w="12700">
            <a:solidFill>
              <a:srgbClr val="4E7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7A1994F-8D19-AF4A-B22A-3D09538BCC29}"/>
              </a:ext>
            </a:extLst>
          </p:cNvPr>
          <p:cNvSpPr/>
          <p:nvPr/>
        </p:nvSpPr>
        <p:spPr>
          <a:xfrm>
            <a:off x="4538676" y="666750"/>
            <a:ext cx="1961526" cy="596805"/>
          </a:xfrm>
          <a:prstGeom prst="rect">
            <a:avLst/>
          </a:prstGeom>
          <a:solidFill>
            <a:schemeClr val="bg1"/>
          </a:solidFill>
          <a:ln w="12700">
            <a:solidFill>
              <a:srgbClr val="4E7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70EDCF-7050-D740-8FD5-0DAE06796348}"/>
              </a:ext>
            </a:extLst>
          </p:cNvPr>
          <p:cNvSpPr/>
          <p:nvPr/>
        </p:nvSpPr>
        <p:spPr>
          <a:xfrm>
            <a:off x="1354938" y="823820"/>
            <a:ext cx="2014524" cy="1295395"/>
          </a:xfrm>
          <a:prstGeom prst="rect">
            <a:avLst/>
          </a:prstGeom>
          <a:solidFill>
            <a:schemeClr val="bg1"/>
          </a:solidFill>
          <a:ln w="12700">
            <a:solidFill>
              <a:srgbClr val="4E7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PES is the Second Largest Technical Society in the IEEE</a:t>
            </a:r>
          </a:p>
        </p:txBody>
      </p:sp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BBB53AAD-E2AB-534D-94D7-30D06BA53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080" y="1247012"/>
            <a:ext cx="1528240" cy="459085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57DB6A1C-B5C1-A14D-8581-E1BC33F74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220" y="1523928"/>
            <a:ext cx="990439" cy="69348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BE1E820-1850-1D4E-A98B-4B744402078D}"/>
              </a:ext>
            </a:extLst>
          </p:cNvPr>
          <p:cNvSpPr/>
          <p:nvPr/>
        </p:nvSpPr>
        <p:spPr>
          <a:xfrm>
            <a:off x="4648384" y="713646"/>
            <a:ext cx="1784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37 other 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Technical Societies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7A3024-1BAC-2441-A426-22642E546A0F}"/>
              </a:ext>
            </a:extLst>
          </p:cNvPr>
          <p:cNvSpPr/>
          <p:nvPr/>
        </p:nvSpPr>
        <p:spPr>
          <a:xfrm>
            <a:off x="224350" y="2800350"/>
            <a:ext cx="1148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Membership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&amp; Image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8F8B27-DFBC-924E-899B-5C55E6A706C1}"/>
              </a:ext>
            </a:extLst>
          </p:cNvPr>
          <p:cNvSpPr/>
          <p:nvPr/>
        </p:nvSpPr>
        <p:spPr>
          <a:xfrm>
            <a:off x="1480640" y="2919657"/>
            <a:ext cx="11334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Chapters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1464D7-9150-3E47-9187-44E6CE178251}"/>
              </a:ext>
            </a:extLst>
          </p:cNvPr>
          <p:cNvSpPr/>
          <p:nvPr/>
        </p:nvSpPr>
        <p:spPr>
          <a:xfrm>
            <a:off x="6512007" y="2919657"/>
            <a:ext cx="1151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Meetings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47DFFD-0D08-994E-8A25-8068AEB2A208}"/>
              </a:ext>
            </a:extLst>
          </p:cNvPr>
          <p:cNvSpPr/>
          <p:nvPr/>
        </p:nvSpPr>
        <p:spPr>
          <a:xfrm>
            <a:off x="5175713" y="2919657"/>
            <a:ext cx="1336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1E7E540-CD6D-0143-AC35-5DAC1B4FD4C5}"/>
              </a:ext>
            </a:extLst>
          </p:cNvPr>
          <p:cNvSpPr/>
          <p:nvPr/>
        </p:nvSpPr>
        <p:spPr>
          <a:xfrm>
            <a:off x="7779338" y="2811935"/>
            <a:ext cx="1148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Initiatives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5967DF-0253-9E44-A427-5A36B49D78D2}"/>
              </a:ext>
            </a:extLst>
          </p:cNvPr>
          <p:cNvSpPr/>
          <p:nvPr/>
        </p:nvSpPr>
        <p:spPr>
          <a:xfrm>
            <a:off x="3966876" y="2919657"/>
            <a:ext cx="12260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C61DDF0-6CD7-0B42-B852-29B47F289BB1}"/>
              </a:ext>
            </a:extLst>
          </p:cNvPr>
          <p:cNvSpPr/>
          <p:nvPr/>
        </p:nvSpPr>
        <p:spPr>
          <a:xfrm>
            <a:off x="2730548" y="2811935"/>
            <a:ext cx="1159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Technical Activities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40C2370-0F56-E04E-90B9-D827D138D7C9}"/>
              </a:ext>
            </a:extLst>
          </p:cNvPr>
          <p:cNvSpPr/>
          <p:nvPr/>
        </p:nvSpPr>
        <p:spPr>
          <a:xfrm>
            <a:off x="4982699" y="3798492"/>
            <a:ext cx="1497583" cy="494995"/>
          </a:xfrm>
          <a:prstGeom prst="rect">
            <a:avLst/>
          </a:prstGeom>
          <a:solidFill>
            <a:schemeClr val="bg1"/>
          </a:solidFill>
          <a:ln w="12700">
            <a:solidFill>
              <a:srgbClr val="4E7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A14B635-6A57-CA47-B90A-1E53A3E5CB47}"/>
              </a:ext>
            </a:extLst>
          </p:cNvPr>
          <p:cNvSpPr/>
          <p:nvPr/>
        </p:nvSpPr>
        <p:spPr>
          <a:xfrm>
            <a:off x="4970804" y="3784618"/>
            <a:ext cx="15058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Committees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30AF13A-2C8F-7F4B-BC40-D280E9B70539}"/>
              </a:ext>
            </a:extLst>
          </p:cNvPr>
          <p:cNvSpPr/>
          <p:nvPr/>
        </p:nvSpPr>
        <p:spPr>
          <a:xfrm>
            <a:off x="738339" y="3798492"/>
            <a:ext cx="1497583" cy="494995"/>
          </a:xfrm>
          <a:prstGeom prst="rect">
            <a:avLst/>
          </a:prstGeom>
          <a:solidFill>
            <a:schemeClr val="bg1"/>
          </a:solidFill>
          <a:ln w="12700">
            <a:solidFill>
              <a:srgbClr val="4E7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8617264-01E4-FC44-9F12-B490C0EFEF08}"/>
              </a:ext>
            </a:extLst>
          </p:cNvPr>
          <p:cNvSpPr/>
          <p:nvPr/>
        </p:nvSpPr>
        <p:spPr>
          <a:xfrm>
            <a:off x="758393" y="3906212"/>
            <a:ext cx="14791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Technical Council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4B1042-3F7C-8E41-9814-96C18A30FA61}"/>
              </a:ext>
            </a:extLst>
          </p:cNvPr>
          <p:cNvSpPr/>
          <p:nvPr/>
        </p:nvSpPr>
        <p:spPr>
          <a:xfrm>
            <a:off x="2860519" y="3798492"/>
            <a:ext cx="1497583" cy="494995"/>
          </a:xfrm>
          <a:prstGeom prst="rect">
            <a:avLst/>
          </a:prstGeom>
          <a:solidFill>
            <a:schemeClr val="bg1"/>
          </a:solidFill>
          <a:ln w="12700">
            <a:solidFill>
              <a:srgbClr val="4E7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6853A0C-D64F-0A48-9AD1-0E82A1AF78B3}"/>
              </a:ext>
            </a:extLst>
          </p:cNvPr>
          <p:cNvSpPr/>
          <p:nvPr/>
        </p:nvSpPr>
        <p:spPr>
          <a:xfrm>
            <a:off x="2967907" y="3784618"/>
            <a:ext cx="1299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Standards Development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4004544-11F6-A748-BC8C-83F22778C6FA}"/>
              </a:ext>
            </a:extLst>
          </p:cNvPr>
          <p:cNvSpPr/>
          <p:nvPr/>
        </p:nvSpPr>
        <p:spPr>
          <a:xfrm>
            <a:off x="7104880" y="3798492"/>
            <a:ext cx="1497583" cy="494995"/>
          </a:xfrm>
          <a:prstGeom prst="rect">
            <a:avLst/>
          </a:prstGeom>
          <a:solidFill>
            <a:schemeClr val="bg1"/>
          </a:solidFill>
          <a:ln w="12700">
            <a:solidFill>
              <a:srgbClr val="4E7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17D7E92-7E99-BE48-99A0-ABA51B0E81B7}"/>
              </a:ext>
            </a:extLst>
          </p:cNvPr>
          <p:cNvSpPr/>
          <p:nvPr/>
        </p:nvSpPr>
        <p:spPr>
          <a:xfrm>
            <a:off x="7224163" y="3798491"/>
            <a:ext cx="1274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Coordinating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933379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BE2A8044-9BDB-8949-ADEF-2A1F36166BC6}"/>
              </a:ext>
            </a:extLst>
          </p:cNvPr>
          <p:cNvSpPr txBox="1"/>
          <p:nvPr/>
        </p:nvSpPr>
        <p:spPr>
          <a:xfrm>
            <a:off x="1111304" y="6667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Global Engagement Through Local Chapters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3E4DE7-82D4-B746-AB23-49D6A7E252E1}"/>
              </a:ext>
            </a:extLst>
          </p:cNvPr>
          <p:cNvSpPr/>
          <p:nvPr/>
        </p:nvSpPr>
        <p:spPr>
          <a:xfrm>
            <a:off x="228600" y="551533"/>
            <a:ext cx="67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 40,000 </a:t>
            </a:r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 in 150 countries</a:t>
            </a:r>
          </a:p>
        </p:txBody>
      </p:sp>
      <p:pic>
        <p:nvPicPr>
          <p:cNvPr id="4" name="Picture 3" descr="A picture containing man, mountain, sitting, standing&#10;&#10;Description automatically generated">
            <a:extLst>
              <a:ext uri="{FF2B5EF4-FFF2-40B4-BE49-F238E27FC236}">
                <a16:creationId xmlns:a16="http://schemas.microsoft.com/office/drawing/2014/main" id="{9AFFBCA1-B1FC-2B4C-9CC4-C35CFEED6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29" y="1117461"/>
            <a:ext cx="5184134" cy="335771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2B1326-3A97-1F4D-BF4D-2648E92BE543}"/>
              </a:ext>
            </a:extLst>
          </p:cNvPr>
          <p:cNvSpPr txBox="1">
            <a:spLocks/>
          </p:cNvSpPr>
          <p:nvPr/>
        </p:nvSpPr>
        <p:spPr>
          <a:xfrm>
            <a:off x="260364" y="1014278"/>
            <a:ext cx="3546865" cy="668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20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808D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 1-7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808D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</a:t>
            </a:r>
            <a:r>
              <a:rPr lang="en-US" sz="1200" dirty="0" smtClean="0">
                <a:solidFill>
                  <a:srgbClr val="808D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808D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chapters | </a:t>
            </a:r>
            <a:r>
              <a:rPr lang="en-US" sz="1200" dirty="0" smtClean="0">
                <a:solidFill>
                  <a:srgbClr val="808D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 </a:t>
            </a:r>
            <a:r>
              <a:rPr lang="en-US" sz="1200" dirty="0">
                <a:solidFill>
                  <a:srgbClr val="808D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chapters | </a:t>
            </a:r>
            <a:r>
              <a:rPr lang="en-US" sz="1200" b="1" dirty="0" smtClean="0">
                <a:solidFill>
                  <a:srgbClr val="808D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16,708</a:t>
            </a:r>
            <a:r>
              <a:rPr lang="en-US" sz="1200" dirty="0" smtClean="0">
                <a:solidFill>
                  <a:srgbClr val="808D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808D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E8627D5-2007-9D41-9A6A-E5C96C66124E}"/>
              </a:ext>
            </a:extLst>
          </p:cNvPr>
          <p:cNvSpPr txBox="1">
            <a:spLocks/>
          </p:cNvSpPr>
          <p:nvPr/>
        </p:nvSpPr>
        <p:spPr>
          <a:xfrm>
            <a:off x="260364" y="1681904"/>
            <a:ext cx="3546865" cy="668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20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536C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 8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526B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en-US" sz="1200" dirty="0" smtClean="0">
                <a:solidFill>
                  <a:srgbClr val="526B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526B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chapters | </a:t>
            </a:r>
            <a:r>
              <a:rPr lang="en-US" sz="1200" b="1" dirty="0" smtClean="0">
                <a:solidFill>
                  <a:srgbClr val="526B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</a:t>
            </a:r>
            <a:r>
              <a:rPr lang="en-US" sz="1200" dirty="0" smtClean="0">
                <a:solidFill>
                  <a:srgbClr val="526B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526B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chapters | </a:t>
            </a:r>
            <a:r>
              <a:rPr lang="en-US" sz="1200" b="1" dirty="0" smtClean="0">
                <a:solidFill>
                  <a:srgbClr val="526B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5,587</a:t>
            </a:r>
            <a:r>
              <a:rPr lang="en-US" sz="1200" dirty="0" smtClean="0">
                <a:solidFill>
                  <a:srgbClr val="526B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526B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7453AD-17B2-F441-A6AE-38DF042EE6E7}"/>
              </a:ext>
            </a:extLst>
          </p:cNvPr>
          <p:cNvSpPr txBox="1">
            <a:spLocks/>
          </p:cNvSpPr>
          <p:nvPr/>
        </p:nvSpPr>
        <p:spPr>
          <a:xfrm>
            <a:off x="260364" y="2349530"/>
            <a:ext cx="3546865" cy="668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20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98AA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 9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98AA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en-US" sz="1200" dirty="0">
                <a:solidFill>
                  <a:srgbClr val="98AA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chapters | </a:t>
            </a:r>
            <a:r>
              <a:rPr lang="en-US" sz="1200" b="1" dirty="0" smtClean="0">
                <a:solidFill>
                  <a:srgbClr val="98AA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119</a:t>
            </a:r>
            <a:r>
              <a:rPr lang="en-US" sz="1200" dirty="0" smtClean="0">
                <a:solidFill>
                  <a:srgbClr val="98AA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98AA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chapters | </a:t>
            </a:r>
            <a:r>
              <a:rPr lang="en-US" sz="1200" dirty="0" smtClean="0">
                <a:solidFill>
                  <a:srgbClr val="98AA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 smtClean="0">
                <a:solidFill>
                  <a:srgbClr val="98AA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,551</a:t>
            </a:r>
            <a:r>
              <a:rPr lang="en-US" sz="1200" dirty="0" smtClean="0">
                <a:solidFill>
                  <a:srgbClr val="98AA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98AA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D46800B-31E8-BF4A-9FD7-00C4A071A267}"/>
              </a:ext>
            </a:extLst>
          </p:cNvPr>
          <p:cNvSpPr txBox="1">
            <a:spLocks/>
          </p:cNvSpPr>
          <p:nvPr/>
        </p:nvSpPr>
        <p:spPr>
          <a:xfrm>
            <a:off x="260364" y="3017156"/>
            <a:ext cx="3546865" cy="668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20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Formata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817B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 10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817B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</a:t>
            </a:r>
            <a:r>
              <a:rPr lang="en-US" sz="1200" dirty="0" smtClean="0">
                <a:solidFill>
                  <a:srgbClr val="817B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817B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chapters | </a:t>
            </a:r>
            <a:r>
              <a:rPr lang="en-US" sz="1200" b="1" dirty="0" smtClean="0">
                <a:solidFill>
                  <a:srgbClr val="817B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</a:t>
            </a:r>
            <a:r>
              <a:rPr lang="en-US" sz="1200" dirty="0" smtClean="0">
                <a:solidFill>
                  <a:srgbClr val="817B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817B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chapters | </a:t>
            </a:r>
            <a:r>
              <a:rPr lang="en-US" sz="1200" b="1" dirty="0" smtClean="0">
                <a:solidFill>
                  <a:srgbClr val="817B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12,645</a:t>
            </a:r>
            <a:r>
              <a:rPr lang="en-US" sz="1200" dirty="0" smtClean="0">
                <a:solidFill>
                  <a:srgbClr val="817B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817B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F39669-1F0D-5740-8131-1C91B69B239E}"/>
              </a:ext>
            </a:extLst>
          </p:cNvPr>
          <p:cNvSpPr/>
          <p:nvPr/>
        </p:nvSpPr>
        <p:spPr>
          <a:xfrm>
            <a:off x="6380102" y="4565079"/>
            <a:ext cx="2330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</a:rPr>
              <a:t>&gt;50% of members are outside USA</a:t>
            </a:r>
            <a:endParaRPr lang="en-US" sz="1200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F2ED0A-2904-344B-AA0D-E1B841E3DD36}"/>
              </a:ext>
            </a:extLst>
          </p:cNvPr>
          <p:cNvSpPr/>
          <p:nvPr/>
        </p:nvSpPr>
        <p:spPr>
          <a:xfrm>
            <a:off x="260364" y="3726475"/>
            <a:ext cx="3355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267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Chapters and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472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Student Chapters: 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PES Chapters are a great way to plug in to the society in most parts of the world and get involved. </a:t>
            </a:r>
          </a:p>
        </p:txBody>
      </p:sp>
    </p:spTree>
    <p:extLst>
      <p:ext uri="{BB962C8B-B14F-4D97-AF65-F5344CB8AC3E}">
        <p14:creationId xmlns:p14="http://schemas.microsoft.com/office/powerpoint/2010/main" val="3314828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/>
              <a:t>PES Organizes Over 30 Conferences Per </a:t>
            </a:r>
            <a:r>
              <a:rPr lang="en-US" sz="2000" b="1" dirty="0" smtClean="0"/>
              <a:t>Year – Virtual in 2021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09" y="615752"/>
            <a:ext cx="3014020" cy="934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016" y="487772"/>
            <a:ext cx="2674961" cy="1134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519" y="1876307"/>
            <a:ext cx="3399313" cy="746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644" y="3016042"/>
            <a:ext cx="3180460" cy="771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34" y="1943601"/>
            <a:ext cx="3926154" cy="612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209" y="2910713"/>
            <a:ext cx="3308342" cy="790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557" y="4008489"/>
            <a:ext cx="2759672" cy="51993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41B53F7-8ED9-E64A-8B4A-FDCCFFA1E916}"/>
              </a:ext>
            </a:extLst>
          </p:cNvPr>
          <p:cNvSpPr/>
          <p:nvPr/>
        </p:nvSpPr>
        <p:spPr>
          <a:xfrm>
            <a:off x="4826644" y="4149075"/>
            <a:ext cx="3415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Conference website for latest information</a:t>
            </a:r>
            <a:endParaRPr lang="en-US" sz="2400" b="1" dirty="0">
              <a:solidFill>
                <a:srgbClr val="4E77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335" y="1516275"/>
            <a:ext cx="2446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https://ieee-isgt.org/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16506" y="2502618"/>
            <a:ext cx="2920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https://pes-gm.org/2021/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9588" y="4433875"/>
            <a:ext cx="3111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https://ieee-isgt-europe.org/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557" y="3594586"/>
            <a:ext cx="3016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https://ieee-powerafrica.org/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79888" y="1529847"/>
            <a:ext cx="3227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smtClean="0"/>
              <a:t>www.powertech2021.com/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425733" y="2603026"/>
            <a:ext cx="2893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https://ieee-gtd.org/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247085" y="3839212"/>
            <a:ext cx="2674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https://ieee-appeec.org/</a:t>
            </a:r>
          </a:p>
        </p:txBody>
      </p:sp>
    </p:spTree>
    <p:extLst>
      <p:ext uri="{BB962C8B-B14F-4D97-AF65-F5344CB8AC3E}">
        <p14:creationId xmlns:p14="http://schemas.microsoft.com/office/powerpoint/2010/main" val="476271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5BBCC59-C996-5149-9301-F541E94E90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809750"/>
            <a:ext cx="2366127" cy="236612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41B53F7-8ED9-E64A-8B4A-FDCCFFA1E916}"/>
              </a:ext>
            </a:extLst>
          </p:cNvPr>
          <p:cNvSpPr/>
          <p:nvPr/>
        </p:nvSpPr>
        <p:spPr>
          <a:xfrm>
            <a:off x="228600" y="551533"/>
            <a:ext cx="678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actively engaging in PES, </a:t>
            </a:r>
            <a:r>
              <a:rPr lang="en-US" sz="2400" b="1" dirty="0" smtClean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&amp; your </a:t>
            </a:r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can stay up to date on the latest industry advances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F1A0DAD4-D166-994E-9A00-36B1B7C0DA1C}"/>
              </a:ext>
            </a:extLst>
          </p:cNvPr>
          <p:cNvSpPr txBox="1">
            <a:spLocks/>
          </p:cNvSpPr>
          <p:nvPr/>
        </p:nvSpPr>
        <p:spPr bwMode="auto">
          <a:xfrm>
            <a:off x="241955" y="1731663"/>
            <a:ext cx="5625445" cy="27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Latest information about current trends and all aspects of the fast-changing industry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Industry insight through Power &amp; Energy and Electrification magazines, technical reports and peer-reviewed journals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Compelling programs and peer engagement at our conferences and events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Platforms to tackle challenges via IEEE standards-development and technical committees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Opportunities to meet and collaborate via our local chapters and the global PES community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C16D8D7D-7E92-2E4B-9485-53FACB063AD0}"/>
              </a:ext>
            </a:extLst>
          </p:cNvPr>
          <p:cNvSpPr txBox="1">
            <a:spLocks/>
          </p:cNvSpPr>
          <p:nvPr/>
        </p:nvSpPr>
        <p:spPr bwMode="auto">
          <a:xfrm>
            <a:off x="241955" y="1352550"/>
            <a:ext cx="7682845" cy="4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Boost employees engagement by providing your professionals with: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BBF0E61-01EB-4642-BC8C-6B7BCD1ADD0F}"/>
              </a:ext>
            </a:extLst>
          </p:cNvPr>
          <p:cNvSpPr/>
          <p:nvPr/>
        </p:nvSpPr>
        <p:spPr>
          <a:xfrm>
            <a:off x="6248400" y="4200819"/>
            <a:ext cx="2366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4E7738"/>
                </a:solidFill>
                <a:latin typeface="Calibri"/>
              </a:rPr>
              <a:t>Get Involved. Email: </a:t>
            </a:r>
            <a:r>
              <a:rPr lang="en-US" sz="1200" b="1" dirty="0" err="1">
                <a:solidFill>
                  <a:srgbClr val="4E7738"/>
                </a:solidFill>
                <a:latin typeface="Calibri"/>
              </a:rPr>
              <a:t>pes@ieee.org</a:t>
            </a:r>
            <a:endParaRPr lang="en-US" sz="1200" b="1" dirty="0">
              <a:solidFill>
                <a:srgbClr val="4E77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94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470E0369-D59D-D74A-854B-0125711F9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63244"/>
              </p:ext>
            </p:extLst>
          </p:nvPr>
        </p:nvGraphicFramePr>
        <p:xfrm>
          <a:off x="609600" y="1222327"/>
          <a:ext cx="7910298" cy="2949623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390821">
                  <a:extLst>
                    <a:ext uri="{9D8B030D-6E8A-4147-A177-3AD203B41FA5}">
                      <a16:colId xmlns:a16="http://schemas.microsoft.com/office/drawing/2014/main" val="3991522763"/>
                    </a:ext>
                  </a:extLst>
                </a:gridCol>
                <a:gridCol w="5519477">
                  <a:extLst>
                    <a:ext uri="{9D8B030D-6E8A-4147-A177-3AD203B41FA5}">
                      <a16:colId xmlns:a16="http://schemas.microsoft.com/office/drawing/2014/main" val="4038111690"/>
                    </a:ext>
                  </a:extLst>
                </a:gridCol>
              </a:tblGrid>
              <a:tr h="536853">
                <a:tc>
                  <a:txBody>
                    <a:bodyPr/>
                    <a:lstStyle/>
                    <a:p>
                      <a:pPr marL="182880" lvl="0" algn="l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Membership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3" marR="4933" marT="493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algn="l" fontAlgn="b">
                        <a:lnSpc>
                          <a:spcPct val="9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Full IEEE-PES membership includes access to the PES Resource Center, P&amp;E Magazine, IEEE Electrification Magazine, and many more benefits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33" marR="4933" marT="4933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08227"/>
                  </a:ext>
                </a:extLst>
              </a:tr>
              <a:tr h="536853">
                <a:tc>
                  <a:txBody>
                    <a:bodyPr/>
                    <a:lstStyle/>
                    <a:p>
                      <a:pPr marL="182880" lvl="0" algn="l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Conferences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3" marR="4933" marT="493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algn="l" fontAlgn="b">
                        <a:lnSpc>
                          <a:spcPct val="9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Company’s PES Members enjoy special conference and event  registration membership discounts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33" marR="4933" marT="4933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357199"/>
                  </a:ext>
                </a:extLst>
              </a:tr>
              <a:tr h="802211">
                <a:tc>
                  <a:txBody>
                    <a:bodyPr/>
                    <a:lstStyle/>
                    <a:p>
                      <a:pPr marL="182880" lvl="0" algn="l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PES Resource Center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3" marR="4933" marT="493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algn="l" fontAlgn="b">
                        <a:lnSpc>
                          <a:spcPct val="9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PES Resource Center contains a wealth of practical information that would help Company’s engineers and technologist. Company will  receive free custom webinar training on using the Resource Center.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33" marR="4933" marT="4933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737082"/>
                  </a:ext>
                </a:extLst>
              </a:tr>
              <a:tr h="536853">
                <a:tc>
                  <a:txBody>
                    <a:bodyPr/>
                    <a:lstStyle/>
                    <a:p>
                      <a:pPr marL="182880" lvl="0" algn="l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Technical Activities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3" marR="4933" marT="493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algn="l" fontAlgn="b">
                        <a:lnSpc>
                          <a:spcPct val="9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PES can assist and train Company’s PES members on Technical Committee participation and processes.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33" marR="4933" marT="4933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517073"/>
                  </a:ext>
                </a:extLst>
              </a:tr>
              <a:tr h="536853">
                <a:tc>
                  <a:txBody>
                    <a:bodyPr/>
                    <a:lstStyle/>
                    <a:p>
                      <a:pPr marL="182880" lvl="0" algn="l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Standards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3" marR="4933" marT="493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algn="l" fontAlgn="b">
                        <a:lnSpc>
                          <a:spcPct val="9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Company’s PES members  trained and engaged in developing guides   and standards with a free custom webinar.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33" marR="4933" marT="4933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121037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6EE9C5AC-F399-AF42-A57F-AACDFC249679}"/>
              </a:ext>
            </a:extLst>
          </p:cNvPr>
          <p:cNvSpPr/>
          <p:nvPr/>
        </p:nvSpPr>
        <p:spPr>
          <a:xfrm>
            <a:off x="609600" y="854474"/>
            <a:ext cx="251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of Collaboration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37F5B9-D319-164A-9206-5640EB80C2A9}"/>
              </a:ext>
            </a:extLst>
          </p:cNvPr>
          <p:cNvSpPr/>
          <p:nvPr/>
        </p:nvSpPr>
        <p:spPr>
          <a:xfrm>
            <a:off x="2971800" y="854474"/>
            <a:ext cx="554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 to Your Company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379B23-C735-2C4A-9216-0536E9117809}"/>
              </a:ext>
            </a:extLst>
          </p:cNvPr>
          <p:cNvSpPr/>
          <p:nvPr/>
        </p:nvSpPr>
        <p:spPr>
          <a:xfrm>
            <a:off x="6248400" y="4200819"/>
            <a:ext cx="2366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4E7738"/>
                </a:solidFill>
                <a:latin typeface="Calibri"/>
              </a:rPr>
              <a:t>Get Involved. Email: </a:t>
            </a:r>
            <a:r>
              <a:rPr lang="en-US" sz="1200" b="1" dirty="0" err="1">
                <a:solidFill>
                  <a:srgbClr val="4E7738"/>
                </a:solidFill>
                <a:latin typeface="Calibri"/>
              </a:rPr>
              <a:t>pes@ieee.org</a:t>
            </a:r>
            <a:endParaRPr lang="en-US" sz="1200" b="1" dirty="0">
              <a:solidFill>
                <a:srgbClr val="4E7738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IEEE PES Corporate Engagement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5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41B53F7-8ED9-E64A-8B4A-FDCCFFA1E916}"/>
              </a:ext>
            </a:extLst>
          </p:cNvPr>
          <p:cNvSpPr/>
          <p:nvPr/>
        </p:nvSpPr>
        <p:spPr>
          <a:xfrm>
            <a:off x="241955" y="514350"/>
            <a:ext cx="501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Corporations with MOUs</a:t>
            </a:r>
            <a:endParaRPr lang="en-US" sz="2400" b="1" dirty="0">
              <a:solidFill>
                <a:srgbClr val="4E77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AF06538-AD7B-9849-B4D6-BB3EF8A37F21}"/>
              </a:ext>
            </a:extLst>
          </p:cNvPr>
          <p:cNvSpPr txBox="1">
            <a:spLocks/>
          </p:cNvSpPr>
          <p:nvPr/>
        </p:nvSpPr>
        <p:spPr bwMode="auto">
          <a:xfrm>
            <a:off x="241955" y="922693"/>
            <a:ext cx="462360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 smtClean="0"/>
              <a:t>Bangalore </a:t>
            </a:r>
            <a:r>
              <a:rPr lang="en-US" sz="1600" dirty="0"/>
              <a:t>Electricity Distribution Company Limited (BESCOM), India </a:t>
            </a: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600" dirty="0" smtClean="0"/>
              <a:t>Commonwealth </a:t>
            </a:r>
            <a:r>
              <a:rPr lang="en-US" sz="1600" dirty="0"/>
              <a:t>Edison Company (</a:t>
            </a:r>
            <a:r>
              <a:rPr lang="en-US" sz="1600" dirty="0" err="1"/>
              <a:t>ComEd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ISO New England (ISO-NE)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Quanta Technology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State Grid Corporation of China (NGCC)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Vermont Electric Power Company (VELCO)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1F38F1-34BA-7F4A-9C77-03EFFAE18160}"/>
              </a:ext>
            </a:extLst>
          </p:cNvPr>
          <p:cNvSpPr/>
          <p:nvPr/>
        </p:nvSpPr>
        <p:spPr>
          <a:xfrm>
            <a:off x="4865557" y="2588092"/>
            <a:ext cx="4105658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200" dirty="0" smtClean="0">
                <a:solidFill>
                  <a:srgbClr val="4E7738"/>
                </a:solidFill>
                <a:latin typeface="Calibri"/>
              </a:rPr>
              <a:t>VELCO, Quanta Technology, IEEE PES, </a:t>
            </a:r>
            <a:r>
              <a:rPr lang="en-US" sz="1200" dirty="0" err="1" smtClean="0">
                <a:solidFill>
                  <a:srgbClr val="4E7738"/>
                </a:solidFill>
                <a:latin typeface="Calibri"/>
              </a:rPr>
              <a:t>ComEd</a:t>
            </a:r>
            <a:r>
              <a:rPr lang="en-US" sz="1200" dirty="0" smtClean="0">
                <a:solidFill>
                  <a:srgbClr val="4E7738"/>
                </a:solidFill>
                <a:latin typeface="Calibri"/>
              </a:rPr>
              <a:t>  - MOU Signing</a:t>
            </a:r>
            <a:endParaRPr lang="en-US" sz="1200" dirty="0">
              <a:solidFill>
                <a:srgbClr val="4E7738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CB150D-3ABF-2B42-8CAC-E8E1788C1F44}"/>
              </a:ext>
            </a:extLst>
          </p:cNvPr>
          <p:cNvSpPr/>
          <p:nvPr/>
        </p:nvSpPr>
        <p:spPr>
          <a:xfrm>
            <a:off x="241956" y="2774370"/>
            <a:ext cx="4289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Universities with MOUs</a:t>
            </a:r>
            <a:endParaRPr lang="en-US" sz="2400" b="1" dirty="0">
              <a:solidFill>
                <a:srgbClr val="4E77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F06538-AD7B-9849-B4D6-BB3EF8A37F21}"/>
              </a:ext>
            </a:extLst>
          </p:cNvPr>
          <p:cNvSpPr txBox="1">
            <a:spLocks/>
          </p:cNvSpPr>
          <p:nvPr/>
        </p:nvSpPr>
        <p:spPr bwMode="auto">
          <a:xfrm>
            <a:off x="241955" y="3222684"/>
            <a:ext cx="482806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/>
              <a:t>Beijing </a:t>
            </a:r>
            <a:r>
              <a:rPr lang="en-US" sz="1600" dirty="0" err="1"/>
              <a:t>Jiatong</a:t>
            </a:r>
            <a:r>
              <a:rPr lang="en-US" sz="1600" dirty="0"/>
              <a:t> University (BJTU), </a:t>
            </a:r>
            <a:r>
              <a:rPr lang="en-US" sz="1600" dirty="0" smtClean="0"/>
              <a:t>China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Northeast Electric Power University (NEEPU), China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South China University of Technology (SCUT), China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Southwest </a:t>
            </a:r>
            <a:r>
              <a:rPr lang="en-US" sz="1600" dirty="0" err="1"/>
              <a:t>Jiaotong</a:t>
            </a:r>
            <a:r>
              <a:rPr lang="en-US" sz="1600" dirty="0"/>
              <a:t> University, China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5914" r="15266" b="34889"/>
          <a:stretch/>
        </p:blipFill>
        <p:spPr>
          <a:xfrm>
            <a:off x="5263243" y="575965"/>
            <a:ext cx="3575957" cy="200803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076D5D-5572-A04D-8CDC-D2A92A5F8354}"/>
              </a:ext>
            </a:extLst>
          </p:cNvPr>
          <p:cNvGrpSpPr/>
          <p:nvPr/>
        </p:nvGrpSpPr>
        <p:grpSpPr>
          <a:xfrm>
            <a:off x="5242768" y="3032366"/>
            <a:ext cx="3195085" cy="1567622"/>
            <a:chOff x="614915" y="896250"/>
            <a:chExt cx="2565826" cy="13816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98B49A-E6F6-B94E-82B3-5F650347D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6400" y="1335294"/>
              <a:ext cx="1504341" cy="9425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DC5538-C4A8-7E4C-B2A0-60E4CE38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87781">
              <a:off x="614915" y="896250"/>
              <a:ext cx="1328199" cy="13131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IEEE PES Corporate Engagement – Memorandum of Understanding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15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B605-1583-C548-B337-23DE37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3F67-2221-4A6C-A554-369E8559BBD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41B53F7-8ED9-E64A-8B4A-FDCCFFA1E916}"/>
              </a:ext>
            </a:extLst>
          </p:cNvPr>
          <p:cNvSpPr/>
          <p:nvPr/>
        </p:nvSpPr>
        <p:spPr>
          <a:xfrm>
            <a:off x="228600" y="648826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 Agency MOUs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A452A4-A5A1-8245-8A18-B49ECF71F411}"/>
              </a:ext>
            </a:extLst>
          </p:cNvPr>
          <p:cNvSpPr txBox="1">
            <a:spLocks/>
          </p:cNvSpPr>
          <p:nvPr/>
        </p:nvSpPr>
        <p:spPr bwMode="auto">
          <a:xfrm>
            <a:off x="228600" y="1056091"/>
            <a:ext cx="5257800" cy="117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/>
              <a:t>Ecuadorian Ministry of Electricity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US Department of Energy (DOE)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US Federal Energy Regulatory Commission (FERC)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North American Electric Reliability Corporation (NERC</a:t>
            </a:r>
            <a:r>
              <a:rPr lang="en-US" sz="1800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CB150D-3ABF-2B42-8CAC-E8E1788C1F44}"/>
              </a:ext>
            </a:extLst>
          </p:cNvPr>
          <p:cNvSpPr/>
          <p:nvPr/>
        </p:nvSpPr>
        <p:spPr>
          <a:xfrm>
            <a:off x="228600" y="2436073"/>
            <a:ext cx="5845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Organizations – Agreements of Cooperation</a:t>
            </a:r>
            <a:endParaRPr lang="en-US" sz="2400" b="1" dirty="0">
              <a:solidFill>
                <a:srgbClr val="4E77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DCC8F5-F254-5C45-99D8-657ED5ECD119}"/>
              </a:ext>
            </a:extLst>
          </p:cNvPr>
          <p:cNvSpPr txBox="1">
            <a:spLocks/>
          </p:cNvSpPr>
          <p:nvPr/>
        </p:nvSpPr>
        <p:spPr bwMode="auto">
          <a:xfrm>
            <a:off x="228600" y="2928762"/>
            <a:ext cx="8289851" cy="166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/>
              <a:t>International Council on Large Electric Systems (CIGRE)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Chinese Society of Electrical Engineering (CSEE)</a:t>
            </a:r>
          </a:p>
          <a:p>
            <a:pPr>
              <a:lnSpc>
                <a:spcPct val="90000"/>
              </a:lnSpc>
            </a:pPr>
            <a:r>
              <a:rPr lang="en-US" sz="1600" dirty="0" smtClean="0"/>
              <a:t>Energy Systems Integration Group (ESIG)</a:t>
            </a:r>
          </a:p>
          <a:p>
            <a:pPr>
              <a:lnSpc>
                <a:spcPct val="90000"/>
              </a:lnSpc>
            </a:pPr>
            <a:r>
              <a:rPr lang="en-US" sz="1600" dirty="0" smtClean="0"/>
              <a:t>North American Transmission Forum (NATF)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State Grid Corporation of China (SGCC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14" name="Picture 13" descr="Screen Shot 2016-06-28 at 12.26.32 AM.png">
            <a:extLst>
              <a:ext uri="{FF2B5EF4-FFF2-40B4-BE49-F238E27FC236}">
                <a16:creationId xmlns:a16="http://schemas.microsoft.com/office/drawing/2014/main" id="{A5ADC30F-4A2A-F943-93E5-57934B38C5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648826"/>
            <a:ext cx="3475571" cy="15985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A57C5B-3DA8-8C45-A4C7-59B566DD1499}"/>
              </a:ext>
            </a:extLst>
          </p:cNvPr>
          <p:cNvSpPr/>
          <p:nvPr/>
        </p:nvSpPr>
        <p:spPr>
          <a:xfrm>
            <a:off x="5500112" y="2247395"/>
            <a:ext cx="3461859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200" dirty="0">
                <a:solidFill>
                  <a:srgbClr val="4E7738"/>
                </a:solidFill>
                <a:latin typeface="Calibri"/>
              </a:rPr>
              <a:t>IEEE &amp; the U.S. DoE sign MoU to address grid modernization challenges</a:t>
            </a:r>
            <a:endParaRPr lang="en-US" sz="1200" dirty="0">
              <a:solidFill>
                <a:srgbClr val="4E7738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42A39E-9C18-B642-9612-B94ABFC67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6445" y="2952750"/>
            <a:ext cx="3475600" cy="136417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A57C5B-3DA8-8C45-A4C7-59B566DD1499}"/>
              </a:ext>
            </a:extLst>
          </p:cNvPr>
          <p:cNvSpPr/>
          <p:nvPr/>
        </p:nvSpPr>
        <p:spPr>
          <a:xfrm>
            <a:off x="5428943" y="4328104"/>
            <a:ext cx="3461859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200" dirty="0">
                <a:solidFill>
                  <a:srgbClr val="4E7738"/>
                </a:solidFill>
                <a:latin typeface="Calibri"/>
              </a:rPr>
              <a:t>IEEE </a:t>
            </a:r>
            <a:r>
              <a:rPr lang="en-US" sz="1200" dirty="0" smtClean="0">
                <a:solidFill>
                  <a:srgbClr val="4E7738"/>
                </a:solidFill>
                <a:latin typeface="Calibri"/>
              </a:rPr>
              <a:t>PES &amp; Smart Grid Corporation of China - </a:t>
            </a:r>
            <a:r>
              <a:rPr lang="en-US" sz="1200" dirty="0" err="1" smtClean="0">
                <a:solidFill>
                  <a:srgbClr val="4E7738"/>
                </a:solidFill>
                <a:latin typeface="Calibri"/>
              </a:rPr>
              <a:t>MoU</a:t>
            </a:r>
            <a:endParaRPr lang="en-US" sz="1200" dirty="0">
              <a:solidFill>
                <a:srgbClr val="4E7738"/>
              </a:solidFill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86A18BD3-59E2-4B4D-88BE-1AC3EE0F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0" y="0"/>
            <a:ext cx="8843450" cy="438149"/>
          </a:xfrm>
        </p:spPr>
        <p:txBody>
          <a:bodyPr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IEEE PES Corporate Engagement – Memorandum of Understanding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7198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70339</TotalTime>
  <Words>1493</Words>
  <Application>Microsoft Office PowerPoint</Application>
  <PresentationFormat>On-screen Show (16:9)</PresentationFormat>
  <Paragraphs>242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Formata Light</vt:lpstr>
      <vt:lpstr>Custom Design</vt:lpstr>
      <vt:lpstr>IEEE Power &amp; Energy Society</vt:lpstr>
      <vt:lpstr>The World’s Largest Professional Association Advancing Technology for Humanity</vt:lpstr>
      <vt:lpstr>PES is the Second Largest Technical Society in the IEEE</vt:lpstr>
      <vt:lpstr>Global Engagement Through Local Chapters</vt:lpstr>
      <vt:lpstr>PES Organizes Over 30 Conferences Per Year – Virtual in 2021</vt:lpstr>
      <vt:lpstr>PowerPoint Presentation</vt:lpstr>
      <vt:lpstr>IEEE PES Corporate Engagement</vt:lpstr>
      <vt:lpstr>IEEE PES Corporate Engagement – Memorandum of Understanding</vt:lpstr>
      <vt:lpstr>IEEE PES Corporate Engagement – Memorandum of Understanding</vt:lpstr>
      <vt:lpstr>PES Technical Community</vt:lpstr>
      <vt:lpstr>IEEE Standards Development Lifecycle</vt:lpstr>
      <vt:lpstr>Stay Technically Proficient with PES</vt:lpstr>
      <vt:lpstr>PowerPoint Presentation</vt:lpstr>
      <vt:lpstr>Engaging Academic Community</vt:lpstr>
      <vt:lpstr>Publications</vt:lpstr>
      <vt:lpstr>IEEE PES Membership Diversity</vt:lpstr>
      <vt:lpstr>Developing Women in Power</vt:lpstr>
      <vt:lpstr>Mentoring Young Professionals</vt:lpstr>
      <vt:lpstr>Building a Sustainable Workforce</vt:lpstr>
      <vt:lpstr>PowerPoint Presentation</vt:lpstr>
      <vt:lpstr>PowerPoint Presentation</vt:lpstr>
      <vt:lpstr>PowerPoint Presentation</vt:lpstr>
      <vt:lpstr>IEEE PES Awards</vt:lpstr>
      <vt:lpstr>Thank You!</vt:lpstr>
    </vt:vector>
  </TitlesOfParts>
  <Manager/>
  <Company>IEEE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IEEE PES Members Presentation</dc:title>
  <dc:subject/>
  <dc:creator>IEEE</dc:creator>
  <cp:keywords/>
  <dc:description/>
  <cp:lastModifiedBy>Toland, Daniel C.</cp:lastModifiedBy>
  <cp:revision>739</cp:revision>
  <cp:lastPrinted>2020-02-11T18:43:09Z</cp:lastPrinted>
  <dcterms:created xsi:type="dcterms:W3CDTF">2010-10-12T18:25:44Z</dcterms:created>
  <dcterms:modified xsi:type="dcterms:W3CDTF">2021-01-26T19:57:54Z</dcterms:modified>
  <cp:category/>
</cp:coreProperties>
</file>